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58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8D64E21-BEE4-4F89-8907-0D43BB8A0E81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F402F01-CB5C-45F8-9BB6-A99EE0A7B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Introduction to analytical Philosophy (John Hospers)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Meaning and Definition (</a:t>
            </a:r>
            <a:r>
              <a:rPr lang="en-US" dirty="0" err="1" smtClean="0"/>
              <a:t>অর্থ</a:t>
            </a:r>
            <a:r>
              <a:rPr lang="en-US" dirty="0" smtClean="0"/>
              <a:t> ও </a:t>
            </a:r>
            <a:r>
              <a:rPr lang="en-US" dirty="0" err="1" smtClean="0"/>
              <a:t>সংজ্ঞা</a:t>
            </a:r>
            <a:r>
              <a:rPr lang="en-US" dirty="0" smtClean="0"/>
              <a:t>)</a:t>
            </a:r>
          </a:p>
          <a:p>
            <a:r>
              <a:rPr lang="en-US" dirty="0" smtClean="0"/>
              <a:t>Knowledge (</a:t>
            </a:r>
            <a:r>
              <a:rPr lang="en-US" dirty="0" err="1" smtClean="0"/>
              <a:t>জ্ঞান</a:t>
            </a:r>
            <a:r>
              <a:rPr lang="en-US" dirty="0" smtClean="0"/>
              <a:t>)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অর্থের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শব্দ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 </a:t>
            </a:r>
            <a:r>
              <a:rPr lang="en-US" dirty="0" err="1" smtClean="0"/>
              <a:t>বস্তুর</a:t>
            </a:r>
            <a:r>
              <a:rPr lang="en-US" dirty="0" smtClean="0"/>
              <a:t> </a:t>
            </a:r>
            <a:r>
              <a:rPr lang="en-US" dirty="0" err="1" smtClean="0"/>
              <a:t>প্রথাসিদ্ধ</a:t>
            </a:r>
            <a:r>
              <a:rPr lang="en-US" dirty="0" smtClean="0"/>
              <a:t> </a:t>
            </a:r>
            <a:r>
              <a:rPr lang="en-US" dirty="0" err="1" smtClean="0"/>
              <a:t>চিহ্ন।শব্দ</a:t>
            </a:r>
            <a:r>
              <a:rPr lang="en-US" dirty="0" smtClean="0"/>
              <a:t> </a:t>
            </a:r>
            <a:r>
              <a:rPr lang="en-US" dirty="0" err="1" smtClean="0"/>
              <a:t>একটি</a:t>
            </a:r>
            <a:r>
              <a:rPr lang="en-US" dirty="0" smtClean="0"/>
              <a:t> </a:t>
            </a:r>
            <a:r>
              <a:rPr lang="en-US" dirty="0" err="1" smtClean="0"/>
              <a:t>বস্তুর</a:t>
            </a:r>
            <a:r>
              <a:rPr lang="en-US" dirty="0" smtClean="0"/>
              <a:t> </a:t>
            </a:r>
            <a:r>
              <a:rPr lang="en-US" dirty="0" err="1" smtClean="0"/>
              <a:t>বাচক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এবং</a:t>
            </a:r>
            <a:r>
              <a:rPr lang="en-US" dirty="0" smtClean="0"/>
              <a:t> </a:t>
            </a:r>
            <a:r>
              <a:rPr lang="en-US" dirty="0" err="1" smtClean="0"/>
              <a:t>সেই</a:t>
            </a:r>
            <a:r>
              <a:rPr lang="en-US" dirty="0" smtClean="0"/>
              <a:t> </a:t>
            </a:r>
            <a:r>
              <a:rPr lang="en-US" dirty="0" err="1" smtClean="0"/>
              <a:t>বস্তু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পদার্থ</a:t>
            </a:r>
            <a:r>
              <a:rPr lang="en-US" dirty="0" smtClean="0"/>
              <a:t> </a:t>
            </a:r>
            <a:r>
              <a:rPr lang="en-US" dirty="0" err="1" smtClean="0"/>
              <a:t>কে</a:t>
            </a:r>
            <a:r>
              <a:rPr lang="en-US" dirty="0" smtClean="0"/>
              <a:t> </a:t>
            </a:r>
            <a:r>
              <a:rPr lang="en-US" dirty="0" err="1" smtClean="0"/>
              <a:t>সেই</a:t>
            </a:r>
            <a:r>
              <a:rPr lang="en-US" dirty="0" smtClean="0"/>
              <a:t> </a:t>
            </a:r>
            <a:r>
              <a:rPr lang="en-US" dirty="0" err="1" smtClean="0"/>
              <a:t>শব্দের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smtClean="0"/>
              <a:t> meaning </a:t>
            </a:r>
            <a:r>
              <a:rPr lang="en-US" dirty="0" err="1" smtClean="0"/>
              <a:t>বলে</a:t>
            </a:r>
            <a:r>
              <a:rPr lang="en-US" dirty="0" smtClean="0"/>
              <a:t> </a:t>
            </a:r>
            <a:r>
              <a:rPr lang="en-US" dirty="0" err="1" smtClean="0"/>
              <a:t>মনে</a:t>
            </a:r>
            <a:r>
              <a:rPr lang="en-US" dirty="0" smtClean="0"/>
              <a:t> </a:t>
            </a:r>
            <a:r>
              <a:rPr lang="en-US" dirty="0" err="1" smtClean="0"/>
              <a:t>করি।এখন</a:t>
            </a:r>
            <a:r>
              <a:rPr lang="en-US" dirty="0" smtClean="0"/>
              <a:t> </a:t>
            </a:r>
            <a:r>
              <a:rPr lang="en-US" dirty="0" err="1" smtClean="0"/>
              <a:t>আমরা</a:t>
            </a:r>
            <a:r>
              <a:rPr lang="en-US" dirty="0" smtClean="0"/>
              <a:t> </a:t>
            </a:r>
            <a:r>
              <a:rPr lang="en-US" dirty="0" err="1" smtClean="0"/>
              <a:t>দেখব</a:t>
            </a:r>
            <a:r>
              <a:rPr lang="en-US" dirty="0" smtClean="0"/>
              <a:t> ‘</a:t>
            </a:r>
            <a:r>
              <a:rPr lang="en-US" dirty="0" err="1" smtClean="0"/>
              <a:t>অর্থ</a:t>
            </a:r>
            <a:r>
              <a:rPr lang="en-US" dirty="0" smtClean="0"/>
              <a:t>’ </a:t>
            </a:r>
            <a:r>
              <a:rPr lang="en-US" dirty="0" err="1" smtClean="0"/>
              <a:t>শব্দটির</a:t>
            </a:r>
            <a:r>
              <a:rPr lang="en-US" dirty="0" smtClean="0"/>
              <a:t> </a:t>
            </a:r>
            <a:r>
              <a:rPr lang="en-US" dirty="0" err="1" smtClean="0"/>
              <a:t>বিভিন্ন</a:t>
            </a:r>
            <a:r>
              <a:rPr lang="en-US" dirty="0" smtClean="0"/>
              <a:t> </a:t>
            </a:r>
            <a:r>
              <a:rPr lang="en-US" dirty="0" err="1" smtClean="0"/>
              <a:t>ব্যবহার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ইঙ্গিত</a:t>
            </a:r>
            <a:r>
              <a:rPr lang="en-US" dirty="0" smtClean="0"/>
              <a:t> – </a:t>
            </a:r>
            <a:r>
              <a:rPr lang="en-US" dirty="0" err="1" smtClean="0"/>
              <a:t>আকাশে</a:t>
            </a:r>
            <a:r>
              <a:rPr lang="en-US" dirty="0" smtClean="0"/>
              <a:t> </a:t>
            </a:r>
            <a:r>
              <a:rPr lang="en-US" dirty="0" err="1" smtClean="0"/>
              <a:t>কালো</a:t>
            </a:r>
            <a:r>
              <a:rPr lang="en-US" dirty="0" smtClean="0"/>
              <a:t> </a:t>
            </a:r>
            <a:r>
              <a:rPr lang="en-US" dirty="0" err="1" smtClean="0"/>
              <a:t>মেঘের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আসন্ন</a:t>
            </a:r>
            <a:r>
              <a:rPr lang="en-US" dirty="0" smtClean="0"/>
              <a:t> </a:t>
            </a:r>
            <a:r>
              <a:rPr lang="en-US" dirty="0" err="1" smtClean="0"/>
              <a:t>বৃষ্টি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কারণ</a:t>
            </a:r>
            <a:r>
              <a:rPr lang="en-US" dirty="0" smtClean="0"/>
              <a:t> – </a:t>
            </a:r>
            <a:r>
              <a:rPr lang="en-US" dirty="0" err="1" smtClean="0"/>
              <a:t>যেমন</a:t>
            </a:r>
            <a:r>
              <a:rPr lang="en-US" dirty="0" smtClean="0"/>
              <a:t>, </a:t>
            </a:r>
            <a:r>
              <a:rPr lang="en-US" dirty="0" err="1" smtClean="0"/>
              <a:t>বালিতে</a:t>
            </a:r>
            <a:r>
              <a:rPr lang="en-US" dirty="0" smtClean="0"/>
              <a:t> </a:t>
            </a:r>
            <a:r>
              <a:rPr lang="en-US" dirty="0" err="1" smtClean="0"/>
              <a:t>পদচিহ্নের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কী</a:t>
            </a:r>
            <a:r>
              <a:rPr lang="en-US" dirty="0" smtClean="0"/>
              <a:t>? </a:t>
            </a:r>
            <a:r>
              <a:rPr lang="en-US" dirty="0" err="1" smtClean="0"/>
              <a:t>এর</a:t>
            </a:r>
            <a:r>
              <a:rPr lang="en-US" dirty="0" smtClean="0"/>
              <a:t>  </a:t>
            </a:r>
            <a:r>
              <a:rPr lang="en-US" dirty="0" err="1" smtClean="0"/>
              <a:t>মানে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 </a:t>
            </a:r>
            <a:r>
              <a:rPr lang="en-US" dirty="0" err="1" smtClean="0"/>
              <a:t>পদচিহ্নের</a:t>
            </a:r>
            <a:r>
              <a:rPr lang="en-US" dirty="0" smtClean="0"/>
              <a:t> </a:t>
            </a:r>
            <a:r>
              <a:rPr lang="en-US" dirty="0" err="1" smtClean="0"/>
              <a:t>কারণ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স্রষ্টা</a:t>
            </a:r>
            <a:r>
              <a:rPr lang="en-US" dirty="0" smtClean="0"/>
              <a:t> </a:t>
            </a:r>
            <a:r>
              <a:rPr lang="en-US" dirty="0" err="1" smtClean="0"/>
              <a:t>কে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কার্য</a:t>
            </a:r>
            <a:r>
              <a:rPr lang="en-US" dirty="0" smtClean="0"/>
              <a:t> – </a:t>
            </a:r>
            <a:r>
              <a:rPr lang="en-US" dirty="0" err="1" smtClean="0"/>
              <a:t>অনেক</a:t>
            </a:r>
            <a:r>
              <a:rPr lang="en-US" dirty="0" smtClean="0"/>
              <a:t> </a:t>
            </a:r>
            <a:r>
              <a:rPr lang="en-US" dirty="0" err="1" smtClean="0"/>
              <a:t>ক্ষেত্রে</a:t>
            </a:r>
            <a:r>
              <a:rPr lang="en-US" dirty="0" smtClean="0"/>
              <a:t> </a:t>
            </a:r>
            <a:r>
              <a:rPr lang="en-US" dirty="0" err="1" smtClean="0"/>
              <a:t>আমরা</a:t>
            </a:r>
            <a:r>
              <a:rPr lang="en-US" dirty="0" smtClean="0"/>
              <a:t> </a:t>
            </a:r>
            <a:r>
              <a:rPr lang="en-US" dirty="0" err="1" smtClean="0"/>
              <a:t>যখন</a:t>
            </a:r>
            <a:r>
              <a:rPr lang="en-US" dirty="0" smtClean="0"/>
              <a:t>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চিহ্নের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জানতে</a:t>
            </a:r>
            <a:r>
              <a:rPr lang="en-US" dirty="0" smtClean="0"/>
              <a:t> </a:t>
            </a:r>
            <a:r>
              <a:rPr lang="en-US" dirty="0" err="1" smtClean="0"/>
              <a:t>তার</a:t>
            </a:r>
            <a:r>
              <a:rPr lang="en-US" dirty="0" smtClean="0"/>
              <a:t> </a:t>
            </a:r>
            <a:r>
              <a:rPr lang="en-US" dirty="0" err="1" smtClean="0"/>
              <a:t>পরিণাম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কার্যকে</a:t>
            </a:r>
            <a:r>
              <a:rPr lang="en-US" dirty="0" smtClean="0"/>
              <a:t> </a:t>
            </a:r>
            <a:r>
              <a:rPr lang="en-US" dirty="0" err="1" smtClean="0"/>
              <a:t>বুঝে</a:t>
            </a:r>
            <a:r>
              <a:rPr lang="en-US" dirty="0" smtClean="0"/>
              <a:t> </a:t>
            </a:r>
            <a:r>
              <a:rPr lang="en-US" dirty="0" err="1" smtClean="0"/>
              <a:t>থাকি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অভিপ্রায়</a:t>
            </a:r>
            <a:r>
              <a:rPr lang="en-US" dirty="0" smtClean="0"/>
              <a:t>  - </a:t>
            </a:r>
            <a:r>
              <a:rPr lang="en-US" dirty="0" err="1" smtClean="0"/>
              <a:t>যেমন</a:t>
            </a:r>
            <a:r>
              <a:rPr lang="en-US" dirty="0" smtClean="0"/>
              <a:t>, </a:t>
            </a:r>
            <a:r>
              <a:rPr lang="en-US" dirty="0" err="1" smtClean="0"/>
              <a:t>আমি</a:t>
            </a:r>
            <a:r>
              <a:rPr lang="en-US" dirty="0" smtClean="0"/>
              <a:t> </a:t>
            </a:r>
            <a:r>
              <a:rPr lang="en-US" dirty="0" err="1" smtClean="0"/>
              <a:t>যদি</a:t>
            </a:r>
            <a:r>
              <a:rPr lang="en-US" dirty="0" smtClean="0"/>
              <a:t> </a:t>
            </a:r>
            <a:r>
              <a:rPr lang="en-US" dirty="0" err="1" smtClean="0"/>
              <a:t>বলি</a:t>
            </a:r>
            <a:r>
              <a:rPr lang="en-US" dirty="0" smtClean="0"/>
              <a:t> </a:t>
            </a:r>
            <a:r>
              <a:rPr lang="en-US" dirty="0" err="1" smtClean="0"/>
              <a:t>যে</a:t>
            </a:r>
            <a:r>
              <a:rPr lang="en-US" dirty="0" smtClean="0"/>
              <a:t> ‘</a:t>
            </a:r>
            <a:r>
              <a:rPr lang="en-US" dirty="0" err="1" smtClean="0"/>
              <a:t>আমার</a:t>
            </a:r>
            <a:r>
              <a:rPr lang="en-US" dirty="0" smtClean="0"/>
              <a:t> </a:t>
            </a:r>
            <a:r>
              <a:rPr lang="en-US" dirty="0" err="1" smtClean="0"/>
              <a:t>একথা</a:t>
            </a:r>
            <a:r>
              <a:rPr lang="en-US" dirty="0" smtClean="0"/>
              <a:t> </a:t>
            </a:r>
            <a:r>
              <a:rPr lang="en-US" dirty="0" err="1" smtClean="0"/>
              <a:t>বলার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এই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আমি</a:t>
            </a:r>
            <a:r>
              <a:rPr lang="en-US" dirty="0" smtClean="0"/>
              <a:t> </a:t>
            </a:r>
            <a:r>
              <a:rPr lang="en-US" dirty="0" err="1" smtClean="0"/>
              <a:t>তোমাকে</a:t>
            </a:r>
            <a:r>
              <a:rPr lang="en-US" dirty="0" smtClean="0"/>
              <a:t> </a:t>
            </a:r>
            <a:r>
              <a:rPr lang="en-US" dirty="0" err="1" smtClean="0"/>
              <a:t>কাজটি</a:t>
            </a:r>
            <a:r>
              <a:rPr lang="en-US" dirty="0" smtClean="0"/>
              <a:t>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বারণ</a:t>
            </a:r>
            <a:r>
              <a:rPr lang="en-US" dirty="0" smtClean="0"/>
              <a:t> </a:t>
            </a:r>
            <a:r>
              <a:rPr lang="en-US" dirty="0" err="1" smtClean="0"/>
              <a:t>করেছি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ব্যাখ্যা</a:t>
            </a:r>
            <a:r>
              <a:rPr lang="en-US" dirty="0" smtClean="0"/>
              <a:t> –</a:t>
            </a:r>
            <a:r>
              <a:rPr lang="en-US" dirty="0" err="1" smtClean="0"/>
              <a:t>যেমন</a:t>
            </a:r>
            <a:r>
              <a:rPr lang="en-US" dirty="0" smtClean="0"/>
              <a:t>, ‘ </a:t>
            </a:r>
            <a:r>
              <a:rPr lang="en-US" dirty="0" err="1" smtClean="0"/>
              <a:t>একটা</a:t>
            </a:r>
            <a:r>
              <a:rPr lang="en-US" dirty="0" smtClean="0"/>
              <a:t> </a:t>
            </a:r>
            <a:r>
              <a:rPr lang="en-US" dirty="0" err="1" smtClean="0"/>
              <a:t>পায়ের</a:t>
            </a:r>
            <a:r>
              <a:rPr lang="en-US" dirty="0" smtClean="0"/>
              <a:t> </a:t>
            </a:r>
            <a:r>
              <a:rPr lang="en-US" dirty="0" err="1" smtClean="0"/>
              <a:t>ছাপ</a:t>
            </a:r>
            <a:r>
              <a:rPr lang="en-US" dirty="0" smtClean="0"/>
              <a:t> </a:t>
            </a:r>
            <a:r>
              <a:rPr lang="en-US" dirty="0" err="1" smtClean="0"/>
              <a:t>নদীর</a:t>
            </a:r>
            <a:r>
              <a:rPr lang="en-US" dirty="0" smtClean="0"/>
              <a:t> </a:t>
            </a:r>
            <a:r>
              <a:rPr lang="en-US" dirty="0" err="1" smtClean="0"/>
              <a:t>ধার</a:t>
            </a:r>
            <a:r>
              <a:rPr lang="en-US" dirty="0" smtClean="0"/>
              <a:t> </a:t>
            </a:r>
            <a:r>
              <a:rPr lang="en-US" dirty="0" err="1" smtClean="0"/>
              <a:t>পর্যন্ত</a:t>
            </a:r>
            <a:r>
              <a:rPr lang="en-US" dirty="0" smtClean="0"/>
              <a:t> </a:t>
            </a:r>
            <a:r>
              <a:rPr lang="en-US" dirty="0" err="1" smtClean="0"/>
              <a:t>গেছে,ফের</a:t>
            </a:r>
            <a:r>
              <a:rPr lang="en-US" dirty="0" smtClean="0"/>
              <a:t>ৎ </a:t>
            </a:r>
            <a:r>
              <a:rPr lang="en-US" dirty="0" err="1" smtClean="0"/>
              <a:t>আসার</a:t>
            </a:r>
            <a:r>
              <a:rPr lang="en-US" dirty="0" smtClean="0"/>
              <a:t> </a:t>
            </a:r>
            <a:r>
              <a:rPr lang="en-US" dirty="0" err="1" smtClean="0"/>
              <a:t>চিহ্ন</a:t>
            </a:r>
            <a:r>
              <a:rPr lang="en-US" dirty="0" smtClean="0"/>
              <a:t>  </a:t>
            </a:r>
            <a:r>
              <a:rPr lang="en-US" dirty="0" err="1" smtClean="0"/>
              <a:t>নেই</a:t>
            </a:r>
            <a:r>
              <a:rPr lang="en-US" dirty="0" smtClean="0"/>
              <a:t>’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 </a:t>
            </a:r>
            <a:r>
              <a:rPr lang="en-US" dirty="0" err="1" smtClean="0"/>
              <a:t>কি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উদ্দেশ্য</a:t>
            </a:r>
            <a:r>
              <a:rPr lang="en-US" dirty="0" smtClean="0"/>
              <a:t> -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অর্থের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উদ্দেশ্য</a:t>
            </a:r>
            <a:r>
              <a:rPr lang="en-US" dirty="0" smtClean="0"/>
              <a:t> – </a:t>
            </a:r>
            <a:r>
              <a:rPr lang="en-US" dirty="0" err="1" smtClean="0"/>
              <a:t>তোমার</a:t>
            </a:r>
            <a:r>
              <a:rPr lang="en-US" dirty="0" smtClean="0"/>
              <a:t> </a:t>
            </a:r>
            <a:r>
              <a:rPr lang="en-US" dirty="0" err="1" smtClean="0"/>
              <a:t>একথা</a:t>
            </a:r>
            <a:r>
              <a:rPr lang="en-US" dirty="0" smtClean="0"/>
              <a:t> </a:t>
            </a:r>
            <a:r>
              <a:rPr lang="en-US" dirty="0" err="1" smtClean="0"/>
              <a:t>বলার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কি</a:t>
            </a:r>
            <a:r>
              <a:rPr lang="en-US" dirty="0" smtClean="0"/>
              <a:t> ?</a:t>
            </a:r>
          </a:p>
          <a:p>
            <a:r>
              <a:rPr lang="en-US" dirty="0" err="1" smtClean="0"/>
              <a:t>প্রসক্তি</a:t>
            </a:r>
            <a:r>
              <a:rPr lang="en-US" dirty="0" smtClean="0"/>
              <a:t> –</a:t>
            </a:r>
            <a:r>
              <a:rPr lang="en-US" dirty="0" err="1" smtClean="0"/>
              <a:t>যেমন</a:t>
            </a:r>
            <a:r>
              <a:rPr lang="en-US" dirty="0" smtClean="0"/>
              <a:t>, </a:t>
            </a:r>
            <a:r>
              <a:rPr lang="en-US" dirty="0" err="1" smtClean="0"/>
              <a:t>সকল</a:t>
            </a:r>
            <a:r>
              <a:rPr lang="en-US" dirty="0" smtClean="0"/>
              <a:t> </a:t>
            </a:r>
            <a:r>
              <a:rPr lang="en-US" dirty="0" err="1" smtClean="0"/>
              <a:t>মানুষ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মরণশীল</a:t>
            </a:r>
            <a:r>
              <a:rPr lang="en-US" dirty="0" smtClean="0"/>
              <a:t> </a:t>
            </a:r>
            <a:r>
              <a:rPr lang="en-US" dirty="0" err="1" smtClean="0"/>
              <a:t>এবং</a:t>
            </a:r>
            <a:r>
              <a:rPr lang="en-US" dirty="0" smtClean="0"/>
              <a:t> </a:t>
            </a:r>
            <a:r>
              <a:rPr lang="en-US" dirty="0" err="1" smtClean="0"/>
              <a:t>রাম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একজন</a:t>
            </a:r>
            <a:r>
              <a:rPr lang="en-US" dirty="0" smtClean="0"/>
              <a:t> </a:t>
            </a:r>
            <a:r>
              <a:rPr lang="en-US" dirty="0" err="1" smtClean="0"/>
              <a:t>মানুষ</a:t>
            </a:r>
            <a:r>
              <a:rPr lang="en-US" dirty="0" smtClean="0"/>
              <a:t> </a:t>
            </a:r>
            <a:r>
              <a:rPr lang="en-US" dirty="0" err="1" smtClean="0"/>
              <a:t>তাহলে</a:t>
            </a:r>
            <a:r>
              <a:rPr lang="en-US" dirty="0" smtClean="0"/>
              <a:t> </a:t>
            </a:r>
            <a:r>
              <a:rPr lang="en-US" dirty="0" err="1" smtClean="0"/>
              <a:t>তার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হল</a:t>
            </a:r>
            <a:r>
              <a:rPr lang="en-US" dirty="0" smtClean="0"/>
              <a:t> </a:t>
            </a:r>
            <a:r>
              <a:rPr lang="en-US" dirty="0" err="1" smtClean="0"/>
              <a:t>রাম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মরণশীল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তাৎপর্য</a:t>
            </a:r>
            <a:r>
              <a:rPr lang="en-US" dirty="0" smtClean="0"/>
              <a:t> – </a:t>
            </a:r>
            <a:r>
              <a:rPr lang="en-US" dirty="0" err="1" smtClean="0"/>
              <a:t>যেমন</a:t>
            </a:r>
            <a:r>
              <a:rPr lang="en-US" dirty="0" smtClean="0"/>
              <a:t> , </a:t>
            </a:r>
            <a:r>
              <a:rPr lang="en-US" dirty="0" err="1" smtClean="0"/>
              <a:t>আমার</a:t>
            </a:r>
            <a:r>
              <a:rPr lang="en-US" dirty="0" smtClean="0"/>
              <a:t> </a:t>
            </a:r>
            <a:r>
              <a:rPr lang="en-US" dirty="0" err="1" smtClean="0"/>
              <a:t>বেঁচে</a:t>
            </a:r>
            <a:r>
              <a:rPr lang="en-US" dirty="0" smtClean="0"/>
              <a:t> </a:t>
            </a:r>
            <a:r>
              <a:rPr lang="en-US" dirty="0" err="1" smtClean="0"/>
              <a:t>থাকার</a:t>
            </a:r>
            <a:r>
              <a:rPr lang="en-US" dirty="0" smtClean="0"/>
              <a:t>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না</a:t>
            </a:r>
            <a:r>
              <a:rPr lang="en-US" smtClean="0"/>
              <a:t>।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Word(</a:t>
            </a:r>
            <a:r>
              <a:rPr lang="en-US" dirty="0" err="1" smtClean="0"/>
              <a:t>শব্দ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বাক্যের</a:t>
            </a:r>
            <a:r>
              <a:rPr lang="en-US" dirty="0" smtClean="0"/>
              <a:t> </a:t>
            </a:r>
            <a:r>
              <a:rPr lang="en-US" dirty="0" err="1" smtClean="0"/>
              <a:t>ক্ষুদ্রতম</a:t>
            </a:r>
            <a:r>
              <a:rPr lang="en-US" dirty="0" smtClean="0"/>
              <a:t> </a:t>
            </a:r>
            <a:r>
              <a:rPr lang="en-US" dirty="0" err="1" smtClean="0"/>
              <a:t>উপাদানের</a:t>
            </a:r>
            <a:r>
              <a:rPr lang="en-US" dirty="0" smtClean="0"/>
              <a:t> </a:t>
            </a:r>
            <a:r>
              <a:rPr lang="en-US" dirty="0" err="1" smtClean="0"/>
              <a:t>নাম</a:t>
            </a:r>
            <a:r>
              <a:rPr lang="en-US" dirty="0" smtClean="0"/>
              <a:t> </a:t>
            </a:r>
            <a:r>
              <a:rPr lang="en-US" dirty="0" err="1" smtClean="0"/>
              <a:t>শব্দ।আর</a:t>
            </a:r>
            <a:r>
              <a:rPr lang="en-US" dirty="0" smtClean="0"/>
              <a:t>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শব্দ</a:t>
            </a:r>
            <a:r>
              <a:rPr lang="en-US" dirty="0" smtClean="0"/>
              <a:t> </a:t>
            </a:r>
            <a:r>
              <a:rPr lang="en-US" dirty="0" err="1" smtClean="0"/>
              <a:t>সমষ্টি</a:t>
            </a:r>
            <a:r>
              <a:rPr lang="en-US" dirty="0" smtClean="0"/>
              <a:t> </a:t>
            </a:r>
            <a:r>
              <a:rPr lang="en-US" dirty="0" err="1" smtClean="0"/>
              <a:t>পরস্পর</a:t>
            </a:r>
            <a:r>
              <a:rPr lang="en-US" dirty="0" smtClean="0"/>
              <a:t> </a:t>
            </a:r>
            <a:r>
              <a:rPr lang="en-US" dirty="0" err="1" smtClean="0"/>
              <a:t>সমন্বিত</a:t>
            </a:r>
            <a:r>
              <a:rPr lang="en-US" dirty="0" smtClean="0"/>
              <a:t> </a:t>
            </a:r>
            <a:r>
              <a:rPr lang="en-US" dirty="0" err="1" smtClean="0"/>
              <a:t>হয়ে</a:t>
            </a:r>
            <a:r>
              <a:rPr lang="en-US" dirty="0" smtClean="0"/>
              <a:t> </a:t>
            </a:r>
            <a:r>
              <a:rPr lang="en-US" dirty="0" err="1" smtClean="0"/>
              <a:t>অর্থবহ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তাই</a:t>
            </a:r>
            <a:r>
              <a:rPr lang="en-US" dirty="0" smtClean="0"/>
              <a:t> </a:t>
            </a:r>
            <a:r>
              <a:rPr lang="en-US" dirty="0" err="1" smtClean="0"/>
              <a:t>বাক্য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শব্দ</a:t>
            </a:r>
            <a:r>
              <a:rPr lang="en-US" dirty="0" smtClean="0"/>
              <a:t> </a:t>
            </a:r>
            <a:r>
              <a:rPr lang="en-US" dirty="0" err="1" smtClean="0"/>
              <a:t>গঠিত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কতকগুলি</a:t>
            </a:r>
            <a:r>
              <a:rPr lang="en-US" dirty="0" smtClean="0"/>
              <a:t> </a:t>
            </a:r>
            <a:r>
              <a:rPr lang="en-US" dirty="0" err="1" smtClean="0"/>
              <a:t>অক্ষরের</a:t>
            </a:r>
            <a:r>
              <a:rPr lang="en-US" dirty="0" smtClean="0"/>
              <a:t> </a:t>
            </a:r>
            <a:r>
              <a:rPr lang="en-US" dirty="0" err="1" smtClean="0"/>
              <a:t>সাহায্যে।শব্দ</a:t>
            </a:r>
            <a:r>
              <a:rPr lang="en-US" dirty="0" smtClean="0"/>
              <a:t> </a:t>
            </a:r>
            <a:r>
              <a:rPr lang="en-US" dirty="0" err="1" smtClean="0"/>
              <a:t>অর্থপূর্ণ</a:t>
            </a:r>
            <a:r>
              <a:rPr lang="en-US" dirty="0" smtClean="0"/>
              <a:t> </a:t>
            </a:r>
            <a:r>
              <a:rPr lang="en-US" dirty="0" err="1" smtClean="0"/>
              <a:t>হলেও</a:t>
            </a:r>
            <a:r>
              <a:rPr lang="en-US" dirty="0" smtClean="0"/>
              <a:t> </a:t>
            </a:r>
            <a:r>
              <a:rPr lang="en-US" dirty="0" err="1" smtClean="0"/>
              <a:t>তার</a:t>
            </a:r>
            <a:r>
              <a:rPr lang="en-US" dirty="0" smtClean="0"/>
              <a:t> </a:t>
            </a:r>
            <a:r>
              <a:rPr lang="en-US" dirty="0" err="1" smtClean="0"/>
              <a:t>উপাদানরূপে</a:t>
            </a:r>
            <a:r>
              <a:rPr lang="en-US" dirty="0" smtClean="0"/>
              <a:t> </a:t>
            </a:r>
            <a:r>
              <a:rPr lang="en-US" dirty="0" err="1" smtClean="0"/>
              <a:t>অক্ষরকে</a:t>
            </a:r>
            <a:r>
              <a:rPr lang="en-US" dirty="0" smtClean="0"/>
              <a:t> </a:t>
            </a:r>
            <a:r>
              <a:rPr lang="en-US" dirty="0" err="1" smtClean="0"/>
              <a:t>অর্থপূর্ণ</a:t>
            </a:r>
            <a:r>
              <a:rPr lang="en-US" dirty="0" smtClean="0"/>
              <a:t> </a:t>
            </a:r>
            <a:r>
              <a:rPr lang="en-US" dirty="0" err="1" smtClean="0"/>
              <a:t>বলা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না।যেমন</a:t>
            </a:r>
            <a:r>
              <a:rPr lang="en-US" dirty="0" smtClean="0"/>
              <a:t>, </a:t>
            </a:r>
            <a:r>
              <a:rPr lang="en-US" dirty="0" err="1" smtClean="0"/>
              <a:t>বই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অনেক</a:t>
            </a:r>
            <a:r>
              <a:rPr lang="en-US" dirty="0" smtClean="0"/>
              <a:t> </a:t>
            </a:r>
            <a:r>
              <a:rPr lang="en-US" dirty="0" err="1" smtClean="0"/>
              <a:t>সময়</a:t>
            </a:r>
            <a:r>
              <a:rPr lang="en-US" dirty="0" smtClean="0"/>
              <a:t> </a:t>
            </a:r>
            <a:r>
              <a:rPr lang="en-US" dirty="0" err="1" smtClean="0"/>
              <a:t>একই</a:t>
            </a:r>
            <a:r>
              <a:rPr lang="en-US" dirty="0" smtClean="0"/>
              <a:t> </a:t>
            </a:r>
            <a:r>
              <a:rPr lang="en-US" dirty="0" err="1" smtClean="0"/>
              <a:t>শব্দের</a:t>
            </a:r>
            <a:r>
              <a:rPr lang="en-US" dirty="0" smtClean="0"/>
              <a:t> </a:t>
            </a:r>
            <a:r>
              <a:rPr lang="en-US" dirty="0" err="1" smtClean="0"/>
              <a:t>মধ্যে</a:t>
            </a:r>
            <a:r>
              <a:rPr lang="en-US" dirty="0" smtClean="0"/>
              <a:t> </a:t>
            </a:r>
            <a:r>
              <a:rPr lang="en-US" dirty="0" err="1" smtClean="0"/>
              <a:t>আর</a:t>
            </a:r>
            <a:r>
              <a:rPr lang="en-US" dirty="0" smtClean="0"/>
              <a:t> </a:t>
            </a:r>
            <a:r>
              <a:rPr lang="en-US" dirty="0" err="1" smtClean="0"/>
              <a:t>কয়েকটি</a:t>
            </a:r>
            <a:r>
              <a:rPr lang="en-US" dirty="0" smtClean="0"/>
              <a:t> </a:t>
            </a:r>
            <a:r>
              <a:rPr lang="en-US" dirty="0" err="1" smtClean="0"/>
              <a:t>শব্দ</a:t>
            </a:r>
            <a:r>
              <a:rPr lang="en-US" dirty="0" smtClean="0"/>
              <a:t> </a:t>
            </a:r>
            <a:r>
              <a:rPr lang="en-US" dirty="0" err="1" smtClean="0"/>
              <a:t>থাকতে</a:t>
            </a:r>
            <a:r>
              <a:rPr lang="en-US" dirty="0" smtClean="0"/>
              <a:t> </a:t>
            </a:r>
            <a:r>
              <a:rPr lang="en-US" dirty="0" err="1" smtClean="0"/>
              <a:t>পারে</a:t>
            </a:r>
            <a:r>
              <a:rPr lang="en-US" dirty="0" smtClean="0"/>
              <a:t>। </a:t>
            </a:r>
            <a:r>
              <a:rPr lang="en-US" dirty="0" err="1" smtClean="0"/>
              <a:t>যেমন</a:t>
            </a:r>
            <a:r>
              <a:rPr lang="en-US" dirty="0" smtClean="0"/>
              <a:t>, ‘</a:t>
            </a:r>
            <a:r>
              <a:rPr lang="en-US" dirty="0" err="1" smtClean="0"/>
              <a:t>বিড়ালতপস্বী</a:t>
            </a:r>
            <a:r>
              <a:rPr lang="en-US" dirty="0" smtClean="0"/>
              <a:t>’ </a:t>
            </a:r>
          </a:p>
          <a:p>
            <a:r>
              <a:rPr lang="en-US" dirty="0" err="1" smtClean="0"/>
              <a:t>শব্দ</a:t>
            </a:r>
            <a:r>
              <a:rPr lang="en-US" dirty="0" smtClean="0"/>
              <a:t>  </a:t>
            </a:r>
            <a:r>
              <a:rPr lang="en-US" dirty="0" err="1" smtClean="0"/>
              <a:t>হল</a:t>
            </a:r>
            <a:r>
              <a:rPr lang="en-US" dirty="0" smtClean="0"/>
              <a:t> </a:t>
            </a:r>
            <a:r>
              <a:rPr lang="en-US" dirty="0" err="1" smtClean="0"/>
              <a:t>বাক্যের</a:t>
            </a:r>
            <a:r>
              <a:rPr lang="en-US" dirty="0" smtClean="0"/>
              <a:t> </a:t>
            </a:r>
            <a:r>
              <a:rPr lang="en-US" dirty="0" err="1" smtClean="0"/>
              <a:t>অর্থপুর্ণ</a:t>
            </a:r>
            <a:r>
              <a:rPr lang="en-US" dirty="0" smtClean="0"/>
              <a:t> </a:t>
            </a:r>
            <a:r>
              <a:rPr lang="en-US" dirty="0" err="1" smtClean="0"/>
              <a:t>উপাদান</a:t>
            </a:r>
            <a:r>
              <a:rPr lang="en-US" dirty="0" smtClean="0"/>
              <a:t> </a:t>
            </a:r>
            <a:r>
              <a:rPr lang="en-US" dirty="0" err="1" smtClean="0"/>
              <a:t>যা</a:t>
            </a:r>
            <a:r>
              <a:rPr lang="en-US" dirty="0" smtClean="0"/>
              <a:t> </a:t>
            </a:r>
            <a:r>
              <a:rPr lang="en-US" dirty="0" err="1" smtClean="0"/>
              <a:t>আমরা</a:t>
            </a:r>
            <a:r>
              <a:rPr lang="en-US" dirty="0" smtClean="0"/>
              <a:t> </a:t>
            </a:r>
            <a:r>
              <a:rPr lang="en-US" dirty="0" err="1" smtClean="0"/>
              <a:t>উচ্চারণ</a:t>
            </a:r>
            <a:r>
              <a:rPr lang="en-US" dirty="0" smtClean="0"/>
              <a:t>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পারি</a:t>
            </a:r>
            <a:r>
              <a:rPr lang="en-US" dirty="0" smtClean="0"/>
              <a:t> ও </a:t>
            </a:r>
            <a:r>
              <a:rPr lang="en-US" dirty="0" err="1" smtClean="0"/>
              <a:t>লিখতে</a:t>
            </a:r>
            <a:r>
              <a:rPr lang="en-US" dirty="0" smtClean="0"/>
              <a:t> </a:t>
            </a:r>
            <a:r>
              <a:rPr lang="en-US" dirty="0" err="1" smtClean="0"/>
              <a:t>পারি।যদিও</a:t>
            </a:r>
            <a:r>
              <a:rPr lang="en-US" dirty="0" smtClean="0"/>
              <a:t> </a:t>
            </a:r>
            <a:r>
              <a:rPr lang="en-US" dirty="0" err="1" smtClean="0"/>
              <a:t>সমস্ত</a:t>
            </a:r>
            <a:r>
              <a:rPr lang="en-US" dirty="0" smtClean="0"/>
              <a:t> </a:t>
            </a:r>
            <a:r>
              <a:rPr lang="en-US" dirty="0" err="1" smtClean="0"/>
              <a:t>শব্দ</a:t>
            </a:r>
            <a:r>
              <a:rPr lang="en-US" dirty="0" smtClean="0"/>
              <a:t> </a:t>
            </a:r>
            <a:r>
              <a:rPr lang="en-US" dirty="0" err="1" smtClean="0"/>
              <a:t>কে</a:t>
            </a:r>
            <a:r>
              <a:rPr lang="en-US" dirty="0" smtClean="0"/>
              <a:t> </a:t>
            </a:r>
            <a:r>
              <a:rPr lang="en-US" dirty="0" err="1" smtClean="0"/>
              <a:t>অর্থপূর্ণ</a:t>
            </a:r>
            <a:r>
              <a:rPr lang="en-US" dirty="0" smtClean="0"/>
              <a:t> </a:t>
            </a:r>
            <a:r>
              <a:rPr lang="en-US" dirty="0" err="1" smtClean="0"/>
              <a:t>বলা</a:t>
            </a:r>
            <a:r>
              <a:rPr lang="en-US" dirty="0" smtClean="0"/>
              <a:t> </a:t>
            </a:r>
            <a:r>
              <a:rPr lang="en-US" dirty="0" err="1" smtClean="0"/>
              <a:t>হয়েছে</a:t>
            </a:r>
            <a:r>
              <a:rPr lang="en-US" dirty="0" smtClean="0"/>
              <a:t> </a:t>
            </a:r>
            <a:r>
              <a:rPr lang="en-US" dirty="0" err="1" smtClean="0"/>
              <a:t>তাহলেও</a:t>
            </a:r>
            <a:r>
              <a:rPr lang="en-US" dirty="0" smtClean="0"/>
              <a:t> </a:t>
            </a:r>
            <a:r>
              <a:rPr lang="en-US" dirty="0" err="1" smtClean="0"/>
              <a:t>যা</a:t>
            </a:r>
            <a:r>
              <a:rPr lang="en-US" dirty="0" smtClean="0"/>
              <a:t> </a:t>
            </a:r>
            <a:r>
              <a:rPr lang="en-US" dirty="0" err="1" smtClean="0"/>
              <a:t>কিছু</a:t>
            </a:r>
            <a:r>
              <a:rPr lang="en-US" dirty="0" smtClean="0"/>
              <a:t> </a:t>
            </a:r>
            <a:r>
              <a:rPr lang="en-US" dirty="0" err="1" smtClean="0"/>
              <a:t>অর্থপূর্ণ</a:t>
            </a:r>
            <a:r>
              <a:rPr lang="en-US" dirty="0" smtClean="0"/>
              <a:t> </a:t>
            </a:r>
            <a:r>
              <a:rPr lang="en-US" dirty="0" err="1" smtClean="0"/>
              <a:t>তাই</a:t>
            </a:r>
            <a:r>
              <a:rPr lang="en-US" dirty="0" smtClean="0"/>
              <a:t> </a:t>
            </a:r>
            <a:r>
              <a:rPr lang="en-US" dirty="0" err="1" smtClean="0"/>
              <a:t>শব্দ</a:t>
            </a:r>
            <a:r>
              <a:rPr lang="en-US" dirty="0" smtClean="0"/>
              <a:t> </a:t>
            </a:r>
            <a:r>
              <a:rPr lang="en-US" dirty="0" err="1" smtClean="0"/>
              <a:t>নয়</a:t>
            </a:r>
            <a:r>
              <a:rPr lang="en-US" dirty="0" smtClean="0"/>
              <a:t>।</a:t>
            </a:r>
          </a:p>
          <a:p>
            <a:r>
              <a:rPr lang="en-US" dirty="0" err="1" smtClean="0"/>
              <a:t>উদ্দেশ্য</a:t>
            </a:r>
            <a:r>
              <a:rPr lang="en-US" dirty="0" smtClean="0"/>
              <a:t> –</a:t>
            </a:r>
            <a:r>
              <a:rPr lang="en-US" dirty="0" err="1" smtClean="0"/>
              <a:t>যেমন</a:t>
            </a:r>
            <a:r>
              <a:rPr lang="en-US" dirty="0" smtClean="0"/>
              <a:t> , ‘</a:t>
            </a:r>
            <a:r>
              <a:rPr lang="en-US" dirty="0" err="1" smtClean="0"/>
              <a:t>তোমার</a:t>
            </a:r>
            <a:r>
              <a:rPr lang="en-US" dirty="0" smtClean="0"/>
              <a:t> </a:t>
            </a:r>
            <a:r>
              <a:rPr lang="en-US" dirty="0" err="1" smtClean="0"/>
              <a:t>একথা</a:t>
            </a:r>
            <a:r>
              <a:rPr lang="en-US" dirty="0" smtClean="0"/>
              <a:t> </a:t>
            </a:r>
            <a:r>
              <a:rPr lang="en-US" dirty="0" err="1" smtClean="0"/>
              <a:t>বলার</a:t>
            </a:r>
            <a:r>
              <a:rPr lang="en-US" dirty="0" smtClean="0"/>
              <a:t> </a:t>
            </a:r>
            <a:r>
              <a:rPr lang="en-US" dirty="0" err="1" smtClean="0"/>
              <a:t>অর্থ</a:t>
            </a:r>
            <a:r>
              <a:rPr lang="en-US" dirty="0" smtClean="0"/>
              <a:t> </a:t>
            </a:r>
            <a:r>
              <a:rPr lang="en-US" dirty="0" err="1" smtClean="0"/>
              <a:t>কি</a:t>
            </a:r>
            <a:r>
              <a:rPr lang="en-US" dirty="0" smtClean="0"/>
              <a:t>?’ 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শব্দের</a:t>
            </a:r>
            <a:r>
              <a:rPr lang="en-US" dirty="0" smtClean="0"/>
              <a:t> </a:t>
            </a:r>
            <a:r>
              <a:rPr lang="en-US" dirty="0" err="1" smtClean="0"/>
              <a:t>সঙ্গে</a:t>
            </a:r>
            <a:r>
              <a:rPr lang="en-US" dirty="0" smtClean="0"/>
              <a:t> </a:t>
            </a:r>
            <a:r>
              <a:rPr lang="en-US" dirty="0" err="1" smtClean="0"/>
              <a:t>বস্তুর</a:t>
            </a:r>
            <a:r>
              <a:rPr lang="en-US" dirty="0" smtClean="0"/>
              <a:t> </a:t>
            </a:r>
            <a:r>
              <a:rPr lang="en-US" dirty="0" err="1" smtClean="0"/>
              <a:t>সম্পর্ক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শব্দ</a:t>
            </a:r>
            <a:r>
              <a:rPr lang="en-US" dirty="0" smtClean="0"/>
              <a:t> ও </a:t>
            </a:r>
            <a:r>
              <a:rPr lang="en-US" dirty="0" err="1" smtClean="0"/>
              <a:t>বস্তুর</a:t>
            </a:r>
            <a:r>
              <a:rPr lang="en-US" dirty="0" smtClean="0"/>
              <a:t> </a:t>
            </a:r>
            <a:r>
              <a:rPr lang="en-US" dirty="0" err="1" smtClean="0"/>
              <a:t>মধ্যে</a:t>
            </a:r>
            <a:r>
              <a:rPr lang="en-US" dirty="0" smtClean="0"/>
              <a:t> </a:t>
            </a:r>
            <a:r>
              <a:rPr lang="en-US" dirty="0" err="1" smtClean="0"/>
              <a:t>বাচ্য-বাচক</a:t>
            </a:r>
            <a:r>
              <a:rPr lang="en-US" dirty="0" smtClean="0"/>
              <a:t> </a:t>
            </a:r>
            <a:r>
              <a:rPr lang="en-US" dirty="0" err="1" smtClean="0"/>
              <a:t>সম্বন্ধ</a:t>
            </a:r>
            <a:r>
              <a:rPr lang="en-US" dirty="0" smtClean="0"/>
              <a:t> </a:t>
            </a:r>
            <a:r>
              <a:rPr lang="en-US" dirty="0" err="1" smtClean="0"/>
              <a:t>থাকে।বস্তুটি</a:t>
            </a:r>
            <a:r>
              <a:rPr lang="en-US" dirty="0" smtClean="0"/>
              <a:t> </a:t>
            </a:r>
            <a:r>
              <a:rPr lang="en-US" dirty="0" err="1" smtClean="0"/>
              <a:t>শব্দের</a:t>
            </a:r>
            <a:r>
              <a:rPr lang="en-US" dirty="0" smtClean="0"/>
              <a:t> </a:t>
            </a:r>
            <a:r>
              <a:rPr lang="en-US" dirty="0" err="1" smtClean="0"/>
              <a:t>বাচ্য।শব্দ</a:t>
            </a:r>
            <a:r>
              <a:rPr lang="en-US" dirty="0" smtClean="0"/>
              <a:t> </a:t>
            </a:r>
            <a:r>
              <a:rPr lang="en-US" dirty="0" err="1" smtClean="0"/>
              <a:t>বস্তুর</a:t>
            </a:r>
            <a:r>
              <a:rPr lang="en-US" dirty="0" smtClean="0"/>
              <a:t> </a:t>
            </a:r>
            <a:r>
              <a:rPr lang="en-US" dirty="0" err="1" smtClean="0"/>
              <a:t>বাচক</a:t>
            </a:r>
            <a:r>
              <a:rPr lang="en-US" dirty="0" smtClean="0"/>
              <a:t>। </a:t>
            </a:r>
            <a:r>
              <a:rPr lang="en-US" dirty="0" err="1" smtClean="0"/>
              <a:t>যেমন</a:t>
            </a:r>
            <a:r>
              <a:rPr lang="en-US" dirty="0" smtClean="0"/>
              <a:t>, ‘</a:t>
            </a:r>
            <a:r>
              <a:rPr lang="en-US" dirty="0" err="1" smtClean="0"/>
              <a:t>টেবিল</a:t>
            </a:r>
            <a:r>
              <a:rPr lang="en-US" dirty="0" smtClean="0"/>
              <a:t>’ </a:t>
            </a:r>
            <a:r>
              <a:rPr lang="en-US" dirty="0" err="1" smtClean="0"/>
              <a:t>শব্দটি</a:t>
            </a:r>
            <a:r>
              <a:rPr lang="en-US" dirty="0" smtClean="0"/>
              <a:t> </a:t>
            </a:r>
            <a:r>
              <a:rPr lang="en-US" dirty="0" err="1" smtClean="0"/>
              <a:t>টেবিল</a:t>
            </a:r>
            <a:r>
              <a:rPr lang="en-US" dirty="0" smtClean="0"/>
              <a:t> </a:t>
            </a:r>
            <a:r>
              <a:rPr lang="en-US" dirty="0" err="1" smtClean="0"/>
              <a:t>নামক</a:t>
            </a:r>
            <a:r>
              <a:rPr lang="en-US" dirty="0" smtClean="0"/>
              <a:t> </a:t>
            </a:r>
            <a:r>
              <a:rPr lang="en-US" dirty="0" err="1" smtClean="0"/>
              <a:t>বস্তু</a:t>
            </a:r>
            <a:r>
              <a:rPr lang="en-US" dirty="0" smtClean="0"/>
              <a:t> </a:t>
            </a:r>
            <a:r>
              <a:rPr lang="en-US" dirty="0" err="1" smtClean="0"/>
              <a:t>কে</a:t>
            </a:r>
            <a:r>
              <a:rPr lang="en-US" dirty="0" smtClean="0"/>
              <a:t> </a:t>
            </a:r>
            <a:r>
              <a:rPr lang="en-US" dirty="0" err="1" smtClean="0"/>
              <a:t>বোঝায়।আমরাই</a:t>
            </a:r>
            <a:r>
              <a:rPr lang="en-US" dirty="0" smtClean="0"/>
              <a:t> </a:t>
            </a:r>
            <a:r>
              <a:rPr lang="en-US" dirty="0" err="1" smtClean="0"/>
              <a:t>একটি</a:t>
            </a:r>
            <a:r>
              <a:rPr lang="en-US" dirty="0" smtClean="0"/>
              <a:t> </a:t>
            </a:r>
            <a:r>
              <a:rPr lang="en-US" dirty="0" err="1" smtClean="0"/>
              <a:t>একটি</a:t>
            </a:r>
            <a:r>
              <a:rPr lang="en-US" dirty="0" smtClean="0"/>
              <a:t> </a:t>
            </a:r>
            <a:r>
              <a:rPr lang="en-US" dirty="0" err="1" smtClean="0"/>
              <a:t>শব্দকে</a:t>
            </a:r>
            <a:r>
              <a:rPr lang="en-US" dirty="0" smtClean="0"/>
              <a:t> </a:t>
            </a:r>
            <a:r>
              <a:rPr lang="en-US" dirty="0" err="1" smtClean="0"/>
              <a:t>একটি</a:t>
            </a:r>
            <a:r>
              <a:rPr lang="en-US" dirty="0" smtClean="0"/>
              <a:t> </a:t>
            </a:r>
            <a:r>
              <a:rPr lang="en-US" dirty="0" err="1" smtClean="0"/>
              <a:t>বস্তুর</a:t>
            </a:r>
            <a:r>
              <a:rPr lang="en-US" dirty="0" smtClean="0"/>
              <a:t> </a:t>
            </a:r>
            <a:r>
              <a:rPr lang="en-US" dirty="0" err="1" smtClean="0"/>
              <a:t>বাচক</a:t>
            </a:r>
            <a:r>
              <a:rPr lang="en-US" dirty="0" smtClean="0"/>
              <a:t> </a:t>
            </a:r>
            <a:r>
              <a:rPr lang="en-US" dirty="0" err="1" smtClean="0"/>
              <a:t>বলে</a:t>
            </a:r>
            <a:r>
              <a:rPr lang="en-US" dirty="0" smtClean="0"/>
              <a:t>  </a:t>
            </a:r>
            <a:r>
              <a:rPr lang="en-US" dirty="0" err="1" smtClean="0"/>
              <a:t>প্রয়োগ</a:t>
            </a:r>
            <a:r>
              <a:rPr lang="en-US" dirty="0" smtClean="0"/>
              <a:t> </a:t>
            </a:r>
            <a:r>
              <a:rPr lang="en-US" dirty="0" err="1" smtClean="0"/>
              <a:t>করি।আমরা</a:t>
            </a:r>
            <a:r>
              <a:rPr lang="en-US" dirty="0" smtClean="0"/>
              <a:t> </a:t>
            </a:r>
            <a:r>
              <a:rPr lang="en-US" dirty="0" err="1" smtClean="0"/>
              <a:t>এভাবে</a:t>
            </a:r>
            <a:r>
              <a:rPr lang="en-US" dirty="0" smtClean="0"/>
              <a:t>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বস্তুকে</a:t>
            </a:r>
            <a:r>
              <a:rPr lang="en-US" dirty="0" smtClean="0"/>
              <a:t> </a:t>
            </a:r>
            <a:r>
              <a:rPr lang="en-US" dirty="0" err="1" smtClean="0"/>
              <a:t>বোঝাবার</a:t>
            </a:r>
            <a:r>
              <a:rPr lang="en-US" dirty="0" smtClean="0"/>
              <a:t> </a:t>
            </a:r>
            <a:r>
              <a:rPr lang="en-US" dirty="0" err="1" smtClean="0"/>
              <a:t>জন্য</a:t>
            </a:r>
            <a:r>
              <a:rPr lang="en-US" dirty="0" smtClean="0"/>
              <a:t> </a:t>
            </a:r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শব্দ</a:t>
            </a:r>
            <a:r>
              <a:rPr lang="en-US" dirty="0" smtClean="0"/>
              <a:t> </a:t>
            </a:r>
            <a:r>
              <a:rPr lang="en-US" dirty="0" err="1" smtClean="0"/>
              <a:t>কে</a:t>
            </a:r>
            <a:r>
              <a:rPr lang="en-US" dirty="0" smtClean="0"/>
              <a:t> </a:t>
            </a:r>
            <a:r>
              <a:rPr lang="en-US" dirty="0" err="1" smtClean="0"/>
              <a:t>ব্যবহার</a:t>
            </a:r>
            <a:r>
              <a:rPr lang="en-US" dirty="0" smtClean="0"/>
              <a:t> </a:t>
            </a:r>
            <a:r>
              <a:rPr lang="en-US" dirty="0" err="1" smtClean="0"/>
              <a:t>করি</a:t>
            </a:r>
            <a:r>
              <a:rPr lang="en-US" dirty="0" smtClean="0"/>
              <a:t> </a:t>
            </a:r>
            <a:r>
              <a:rPr lang="en-US" dirty="0" err="1" smtClean="0"/>
              <a:t>তা</a:t>
            </a:r>
            <a:r>
              <a:rPr lang="en-US" dirty="0" smtClean="0"/>
              <a:t> </a:t>
            </a:r>
            <a:r>
              <a:rPr lang="en-US" dirty="0" err="1" smtClean="0"/>
              <a:t>ক্রমশ</a:t>
            </a:r>
            <a:r>
              <a:rPr lang="en-US" dirty="0" smtClean="0"/>
              <a:t> </a:t>
            </a:r>
            <a:r>
              <a:rPr lang="en-US" dirty="0" err="1" smtClean="0"/>
              <a:t>একটি</a:t>
            </a:r>
            <a:r>
              <a:rPr lang="en-US" dirty="0" smtClean="0"/>
              <a:t> </a:t>
            </a:r>
            <a:r>
              <a:rPr lang="en-US" dirty="0" err="1" smtClean="0"/>
              <a:t>প্রথাসিদ্ধ</a:t>
            </a:r>
            <a:r>
              <a:rPr lang="en-US" dirty="0" smtClean="0"/>
              <a:t> </a:t>
            </a:r>
            <a:r>
              <a:rPr lang="en-US" dirty="0" err="1" smtClean="0"/>
              <a:t>চিহ্নে</a:t>
            </a:r>
            <a:r>
              <a:rPr lang="en-US" dirty="0" smtClean="0"/>
              <a:t> </a:t>
            </a:r>
            <a:r>
              <a:rPr lang="en-US" dirty="0" err="1" smtClean="0"/>
              <a:t>পরিনত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। </a:t>
            </a:r>
            <a:r>
              <a:rPr lang="en-US" dirty="0" err="1" smtClean="0"/>
              <a:t>এই</a:t>
            </a:r>
            <a:r>
              <a:rPr lang="en-US" dirty="0" smtClean="0"/>
              <a:t> </a:t>
            </a:r>
            <a:r>
              <a:rPr lang="en-US" dirty="0" err="1" smtClean="0"/>
              <a:t>প্রথাকে</a:t>
            </a:r>
            <a:r>
              <a:rPr lang="en-US" dirty="0" smtClean="0"/>
              <a:t> </a:t>
            </a:r>
            <a:r>
              <a:rPr lang="en-US" dirty="0" err="1" smtClean="0"/>
              <a:t>যদি</a:t>
            </a:r>
            <a:r>
              <a:rPr lang="en-US" dirty="0" smtClean="0"/>
              <a:t> </a:t>
            </a:r>
            <a:r>
              <a:rPr lang="en-US" dirty="0" err="1" smtClean="0"/>
              <a:t>উপেক্ষা</a:t>
            </a:r>
            <a:r>
              <a:rPr lang="en-US" dirty="0" smtClean="0"/>
              <a:t> </a:t>
            </a:r>
            <a:r>
              <a:rPr lang="en-US" dirty="0" err="1" smtClean="0"/>
              <a:t>করি</a:t>
            </a:r>
            <a:r>
              <a:rPr lang="en-US" dirty="0" smtClean="0"/>
              <a:t> </a:t>
            </a:r>
            <a:r>
              <a:rPr lang="en-US" dirty="0" err="1" smtClean="0"/>
              <a:t>তাহলে</a:t>
            </a:r>
            <a:r>
              <a:rPr lang="en-US" dirty="0" smtClean="0"/>
              <a:t>  </a:t>
            </a:r>
            <a:r>
              <a:rPr lang="en-US" dirty="0" err="1" smtClean="0"/>
              <a:t>পারস্পরিক</a:t>
            </a:r>
            <a:r>
              <a:rPr lang="en-US" dirty="0" smtClean="0"/>
              <a:t> </a:t>
            </a:r>
            <a:r>
              <a:rPr lang="en-US" dirty="0" err="1" smtClean="0"/>
              <a:t>ভাব</a:t>
            </a:r>
            <a:r>
              <a:rPr lang="en-US" dirty="0" smtClean="0"/>
              <a:t> </a:t>
            </a:r>
            <a:r>
              <a:rPr lang="en-US" dirty="0" err="1" smtClean="0"/>
              <a:t>আদান</a:t>
            </a:r>
            <a:r>
              <a:rPr lang="en-US" dirty="0" smtClean="0"/>
              <a:t> –</a:t>
            </a:r>
            <a:r>
              <a:rPr lang="en-US" dirty="0" err="1" smtClean="0"/>
              <a:t>প্রদানের</a:t>
            </a:r>
            <a:r>
              <a:rPr lang="en-US" dirty="0" smtClean="0"/>
              <a:t> </a:t>
            </a:r>
            <a:r>
              <a:rPr lang="en-US" dirty="0" err="1" smtClean="0"/>
              <a:t>ক্ষেত্রে</a:t>
            </a:r>
            <a:r>
              <a:rPr lang="en-US" dirty="0" smtClean="0"/>
              <a:t> </a:t>
            </a:r>
            <a:r>
              <a:rPr lang="en-US" dirty="0" err="1" smtClean="0"/>
              <a:t>বিপর্যয়ের</a:t>
            </a:r>
            <a:r>
              <a:rPr lang="en-US" dirty="0" smtClean="0"/>
              <a:t> </a:t>
            </a:r>
            <a:r>
              <a:rPr lang="en-US" dirty="0" err="1" smtClean="0"/>
              <a:t>সুত্রপাত</a:t>
            </a:r>
            <a:r>
              <a:rPr lang="en-US" dirty="0" smtClean="0"/>
              <a:t> </a:t>
            </a:r>
            <a:r>
              <a:rPr lang="en-US" dirty="0" err="1" smtClean="0"/>
              <a:t>হবে</a:t>
            </a:r>
            <a:r>
              <a:rPr lang="en-US" dirty="0" smtClean="0"/>
              <a:t>। </a:t>
            </a:r>
            <a:r>
              <a:rPr lang="en-US" dirty="0" err="1" smtClean="0"/>
              <a:t>অনাবশ্যক</a:t>
            </a:r>
            <a:r>
              <a:rPr lang="en-US" dirty="0" smtClean="0"/>
              <a:t> </a:t>
            </a:r>
            <a:r>
              <a:rPr lang="en-US" dirty="0" err="1" smtClean="0"/>
              <a:t>বিভ্রান্তি</a:t>
            </a:r>
            <a:r>
              <a:rPr lang="en-US" dirty="0" smtClean="0"/>
              <a:t> </a:t>
            </a:r>
            <a:r>
              <a:rPr lang="en-US" dirty="0" err="1" smtClean="0"/>
              <a:t>এড়ানোর</a:t>
            </a:r>
            <a:r>
              <a:rPr lang="en-US" dirty="0" smtClean="0"/>
              <a:t> </a:t>
            </a:r>
            <a:r>
              <a:rPr lang="en-US" dirty="0" err="1" smtClean="0"/>
              <a:t>জন্য</a:t>
            </a:r>
            <a:r>
              <a:rPr lang="en-US" dirty="0" smtClean="0"/>
              <a:t> </a:t>
            </a:r>
            <a:r>
              <a:rPr lang="en-US" dirty="0" err="1" smtClean="0"/>
              <a:t>সর্বদা</a:t>
            </a:r>
            <a:r>
              <a:rPr lang="en-US" dirty="0" smtClean="0"/>
              <a:t> </a:t>
            </a:r>
            <a:r>
              <a:rPr lang="en-US" dirty="0" err="1" smtClean="0"/>
              <a:t>বিষয়বোধক</a:t>
            </a:r>
            <a:r>
              <a:rPr lang="en-US" dirty="0" smtClean="0"/>
              <a:t> </a:t>
            </a:r>
            <a:r>
              <a:rPr lang="en-US" dirty="0" err="1" smtClean="0"/>
              <a:t>একি</a:t>
            </a:r>
            <a:r>
              <a:rPr lang="en-US" dirty="0" smtClean="0"/>
              <a:t> </a:t>
            </a:r>
            <a:r>
              <a:rPr lang="en-US" dirty="0" err="1" smtClean="0"/>
              <a:t>শব্দ</a:t>
            </a:r>
            <a:r>
              <a:rPr lang="en-US" dirty="0" smtClean="0"/>
              <a:t>  </a:t>
            </a:r>
            <a:r>
              <a:rPr lang="en-US" dirty="0" err="1" smtClean="0"/>
              <a:t>ব্যবহার</a:t>
            </a:r>
            <a:r>
              <a:rPr lang="en-US" dirty="0" smtClean="0"/>
              <a:t> </a:t>
            </a:r>
            <a:r>
              <a:rPr lang="en-US" dirty="0" err="1" smtClean="0"/>
              <a:t>করাই</a:t>
            </a:r>
            <a:r>
              <a:rPr lang="en-US" dirty="0" smtClean="0"/>
              <a:t> </a:t>
            </a:r>
            <a:r>
              <a:rPr lang="en-US" dirty="0" err="1" smtClean="0"/>
              <a:t>শ্রেয়</a:t>
            </a:r>
            <a:r>
              <a:rPr lang="en-US" smtClean="0"/>
              <a:t>।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Definition</a:t>
            </a:r>
            <a:br>
              <a:rPr lang="en-IN" dirty="0" smtClean="0"/>
            </a:br>
            <a:r>
              <a:rPr lang="en-IN" dirty="0" smtClean="0"/>
              <a:t>(</a:t>
            </a:r>
            <a:r>
              <a:rPr lang="en-IN" dirty="0" err="1" smtClean="0"/>
              <a:t>সংজ্ঞা</a:t>
            </a:r>
            <a:r>
              <a:rPr lang="en-I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err="1" smtClean="0"/>
              <a:t>শব্দের</a:t>
            </a:r>
            <a:r>
              <a:rPr lang="en-IN" dirty="0" smtClean="0"/>
              <a:t> </a:t>
            </a:r>
            <a:r>
              <a:rPr lang="en-IN" dirty="0" err="1" smtClean="0"/>
              <a:t>অর্থকে</a:t>
            </a:r>
            <a:r>
              <a:rPr lang="en-IN" dirty="0" smtClean="0"/>
              <a:t> </a:t>
            </a:r>
            <a:r>
              <a:rPr lang="en-IN" dirty="0" err="1" smtClean="0"/>
              <a:t>স্পষ্ট</a:t>
            </a:r>
            <a:r>
              <a:rPr lang="en-IN" dirty="0" smtClean="0"/>
              <a:t> </a:t>
            </a:r>
            <a:r>
              <a:rPr lang="en-IN" dirty="0" err="1" smtClean="0"/>
              <a:t>করে</a:t>
            </a:r>
            <a:r>
              <a:rPr lang="en-IN" dirty="0" smtClean="0"/>
              <a:t> </a:t>
            </a:r>
            <a:r>
              <a:rPr lang="en-IN" dirty="0" err="1" smtClean="0"/>
              <a:t>উল্লেখ</a:t>
            </a:r>
            <a:r>
              <a:rPr lang="en-IN" dirty="0" smtClean="0"/>
              <a:t> </a:t>
            </a:r>
            <a:r>
              <a:rPr lang="en-IN" dirty="0" err="1" smtClean="0"/>
              <a:t>করাই</a:t>
            </a:r>
            <a:r>
              <a:rPr lang="en-IN" dirty="0" smtClean="0"/>
              <a:t> </a:t>
            </a:r>
            <a:r>
              <a:rPr lang="en-IN" dirty="0" err="1" smtClean="0"/>
              <a:t>হচ্ছে</a:t>
            </a:r>
            <a:r>
              <a:rPr lang="en-IN" dirty="0" smtClean="0"/>
              <a:t> </a:t>
            </a:r>
            <a:r>
              <a:rPr lang="en-IN" dirty="0" err="1" smtClean="0"/>
              <a:t>সংজ্ঞা।প্রত্যেক</a:t>
            </a:r>
            <a:r>
              <a:rPr lang="en-IN" dirty="0" smtClean="0"/>
              <a:t> </a:t>
            </a:r>
            <a:r>
              <a:rPr lang="en-IN" dirty="0" err="1" smtClean="0"/>
              <a:t>ভাষার</a:t>
            </a:r>
            <a:r>
              <a:rPr lang="en-IN" dirty="0" smtClean="0"/>
              <a:t> </a:t>
            </a:r>
            <a:r>
              <a:rPr lang="en-IN" dirty="0" err="1" smtClean="0"/>
              <a:t>লক্ষ্য</a:t>
            </a:r>
            <a:r>
              <a:rPr lang="en-IN" dirty="0" smtClean="0"/>
              <a:t> </a:t>
            </a:r>
            <a:r>
              <a:rPr lang="en-IN" dirty="0" err="1" smtClean="0"/>
              <a:t>হল</a:t>
            </a:r>
            <a:r>
              <a:rPr lang="en-IN" dirty="0" smtClean="0"/>
              <a:t> </a:t>
            </a:r>
            <a:r>
              <a:rPr lang="en-IN" dirty="0" err="1" smtClean="0"/>
              <a:t>ভাবের</a:t>
            </a:r>
            <a:r>
              <a:rPr lang="en-IN" dirty="0" smtClean="0"/>
              <a:t> </a:t>
            </a:r>
            <a:r>
              <a:rPr lang="en-IN" dirty="0" err="1" smtClean="0"/>
              <a:t>আদান-প্রদানকে</a:t>
            </a:r>
            <a:r>
              <a:rPr lang="en-IN" dirty="0" smtClean="0"/>
              <a:t> </a:t>
            </a:r>
            <a:r>
              <a:rPr lang="en-IN" dirty="0" err="1" smtClean="0"/>
              <a:t>সহজ</a:t>
            </a:r>
            <a:r>
              <a:rPr lang="en-IN" dirty="0" smtClean="0"/>
              <a:t> ও </a:t>
            </a:r>
            <a:r>
              <a:rPr lang="en-IN" dirty="0" err="1" smtClean="0"/>
              <a:t>সুগম</a:t>
            </a:r>
            <a:r>
              <a:rPr lang="en-IN" dirty="0" smtClean="0"/>
              <a:t> </a:t>
            </a:r>
            <a:r>
              <a:rPr lang="en-IN" dirty="0" err="1" smtClean="0"/>
              <a:t>করা</a:t>
            </a:r>
            <a:r>
              <a:rPr lang="en-IN" dirty="0" smtClean="0"/>
              <a:t>। </a:t>
            </a:r>
            <a:r>
              <a:rPr lang="en-IN" dirty="0" err="1" smtClean="0"/>
              <a:t>তাই</a:t>
            </a:r>
            <a:r>
              <a:rPr lang="en-IN" dirty="0" smtClean="0"/>
              <a:t> </a:t>
            </a:r>
            <a:r>
              <a:rPr lang="en-IN" dirty="0" err="1" smtClean="0"/>
              <a:t>ভাব</a:t>
            </a:r>
            <a:r>
              <a:rPr lang="en-IN" dirty="0" smtClean="0"/>
              <a:t> </a:t>
            </a:r>
            <a:r>
              <a:rPr lang="en-IN" dirty="0" err="1" smtClean="0"/>
              <a:t>বিনিময়কে</a:t>
            </a:r>
            <a:r>
              <a:rPr lang="en-IN" dirty="0" smtClean="0"/>
              <a:t> </a:t>
            </a:r>
            <a:r>
              <a:rPr lang="en-IN" dirty="0" err="1" smtClean="0"/>
              <a:t>সম্ভব</a:t>
            </a:r>
            <a:r>
              <a:rPr lang="en-IN" dirty="0" smtClean="0"/>
              <a:t> </a:t>
            </a:r>
            <a:r>
              <a:rPr lang="en-IN" dirty="0" err="1" smtClean="0"/>
              <a:t>করার</a:t>
            </a:r>
            <a:r>
              <a:rPr lang="en-IN" dirty="0" smtClean="0"/>
              <a:t> </a:t>
            </a:r>
            <a:r>
              <a:rPr lang="en-IN" dirty="0" err="1" smtClean="0"/>
              <a:t>জন্য</a:t>
            </a:r>
            <a:r>
              <a:rPr lang="en-IN" dirty="0" smtClean="0"/>
              <a:t> </a:t>
            </a:r>
            <a:r>
              <a:rPr lang="en-IN" dirty="0" err="1" smtClean="0"/>
              <a:t>প্রথমেই</a:t>
            </a:r>
            <a:r>
              <a:rPr lang="en-IN" dirty="0" smtClean="0"/>
              <a:t> </a:t>
            </a:r>
            <a:r>
              <a:rPr lang="en-IN" dirty="0" err="1" smtClean="0"/>
              <a:t>প্রয়োজন</a:t>
            </a:r>
            <a:r>
              <a:rPr lang="en-IN" dirty="0" smtClean="0"/>
              <a:t> </a:t>
            </a:r>
            <a:r>
              <a:rPr lang="en-IN" dirty="0" err="1" smtClean="0"/>
              <a:t>হয়</a:t>
            </a:r>
            <a:r>
              <a:rPr lang="en-IN" dirty="0" smtClean="0"/>
              <a:t> </a:t>
            </a:r>
            <a:r>
              <a:rPr lang="en-IN" dirty="0" err="1" smtClean="0"/>
              <a:t>শব্দের</a:t>
            </a:r>
            <a:r>
              <a:rPr lang="en-IN" dirty="0" smtClean="0"/>
              <a:t> </a:t>
            </a:r>
            <a:r>
              <a:rPr lang="en-IN" dirty="0" err="1" smtClean="0"/>
              <a:t>সুনির্দিষ্ট</a:t>
            </a:r>
            <a:r>
              <a:rPr lang="en-IN" dirty="0" smtClean="0"/>
              <a:t> </a:t>
            </a:r>
            <a:r>
              <a:rPr lang="en-IN" dirty="0" err="1" smtClean="0"/>
              <a:t>অর্থ</a:t>
            </a:r>
            <a:r>
              <a:rPr lang="en-IN" dirty="0" smtClean="0"/>
              <a:t> </a:t>
            </a:r>
            <a:r>
              <a:rPr lang="en-IN" dirty="0" err="1" smtClean="0"/>
              <a:t>নির্ধারণ</a:t>
            </a:r>
            <a:r>
              <a:rPr lang="en-IN" dirty="0" smtClean="0"/>
              <a:t> </a:t>
            </a:r>
            <a:r>
              <a:rPr lang="en-IN" dirty="0" err="1" smtClean="0"/>
              <a:t>অর্থা</a:t>
            </a:r>
            <a:r>
              <a:rPr lang="en-IN" dirty="0" smtClean="0"/>
              <a:t>ৎ </a:t>
            </a:r>
            <a:r>
              <a:rPr lang="en-IN" dirty="0" err="1" smtClean="0"/>
              <a:t>সংজ্ঞা</a:t>
            </a:r>
            <a:r>
              <a:rPr lang="en-IN" dirty="0" smtClean="0"/>
              <a:t> </a:t>
            </a:r>
            <a:r>
              <a:rPr lang="en-IN" dirty="0" err="1" smtClean="0"/>
              <a:t>নির্ধারণ</a:t>
            </a:r>
            <a:r>
              <a:rPr lang="en-IN" dirty="0" smtClean="0"/>
              <a:t>।</a:t>
            </a:r>
          </a:p>
          <a:p>
            <a:r>
              <a:rPr lang="en-IN" dirty="0" err="1" smtClean="0"/>
              <a:t>শব্দের</a:t>
            </a:r>
            <a:r>
              <a:rPr lang="en-IN" dirty="0" smtClean="0"/>
              <a:t>  </a:t>
            </a:r>
            <a:r>
              <a:rPr lang="en-IN" dirty="0" err="1" smtClean="0"/>
              <a:t>অর্থ</a:t>
            </a:r>
            <a:r>
              <a:rPr lang="en-IN" dirty="0" smtClean="0"/>
              <a:t>  </a:t>
            </a:r>
            <a:r>
              <a:rPr lang="en-IN" dirty="0" err="1" smtClean="0"/>
              <a:t>বলতে</a:t>
            </a:r>
            <a:r>
              <a:rPr lang="en-IN" dirty="0" smtClean="0"/>
              <a:t> </a:t>
            </a:r>
            <a:r>
              <a:rPr lang="en-IN" dirty="0" err="1" smtClean="0"/>
              <a:t>বোঝায়</a:t>
            </a:r>
            <a:r>
              <a:rPr lang="en-IN" dirty="0" smtClean="0"/>
              <a:t> </a:t>
            </a:r>
            <a:r>
              <a:rPr lang="en-IN" dirty="0" err="1" smtClean="0"/>
              <a:t>শব্দবোধিত</a:t>
            </a:r>
            <a:r>
              <a:rPr lang="en-IN" dirty="0" smtClean="0"/>
              <a:t> </a:t>
            </a:r>
            <a:r>
              <a:rPr lang="en-IN" dirty="0" err="1" smtClean="0"/>
              <a:t>বিষয়বস্তু</a:t>
            </a:r>
            <a:r>
              <a:rPr lang="en-IN" dirty="0" smtClean="0"/>
              <a:t>। ‘</a:t>
            </a:r>
            <a:r>
              <a:rPr lang="en-IN" dirty="0" err="1" smtClean="0"/>
              <a:t>মানুষ</a:t>
            </a:r>
            <a:r>
              <a:rPr lang="en-IN" dirty="0" smtClean="0"/>
              <a:t>’ </a:t>
            </a:r>
            <a:r>
              <a:rPr lang="en-IN" dirty="0" err="1" smtClean="0"/>
              <a:t>শব্দটি</a:t>
            </a:r>
            <a:r>
              <a:rPr lang="en-IN" dirty="0" smtClean="0"/>
              <a:t> </a:t>
            </a:r>
            <a:r>
              <a:rPr lang="en-IN" dirty="0" err="1" smtClean="0"/>
              <a:t>যে</a:t>
            </a:r>
            <a:r>
              <a:rPr lang="en-IN" dirty="0" smtClean="0"/>
              <a:t> </a:t>
            </a:r>
            <a:r>
              <a:rPr lang="en-IN" dirty="0" err="1" smtClean="0"/>
              <a:t>প্রাণী</a:t>
            </a:r>
            <a:r>
              <a:rPr lang="en-IN" dirty="0" smtClean="0"/>
              <a:t> </a:t>
            </a:r>
            <a:r>
              <a:rPr lang="en-IN" dirty="0" err="1" smtClean="0"/>
              <a:t>কে</a:t>
            </a:r>
            <a:r>
              <a:rPr lang="en-IN" dirty="0" smtClean="0"/>
              <a:t> </a:t>
            </a:r>
            <a:r>
              <a:rPr lang="en-IN" dirty="0" err="1" smtClean="0"/>
              <a:t>বোধিত</a:t>
            </a:r>
            <a:r>
              <a:rPr lang="en-IN" dirty="0" smtClean="0"/>
              <a:t> </a:t>
            </a:r>
            <a:r>
              <a:rPr lang="en-IN" dirty="0" err="1" smtClean="0"/>
              <a:t>করে</a:t>
            </a:r>
            <a:r>
              <a:rPr lang="en-IN" dirty="0" smtClean="0"/>
              <a:t> </a:t>
            </a:r>
            <a:r>
              <a:rPr lang="en-IN" dirty="0" err="1" smtClean="0"/>
              <a:t>সেটাই</a:t>
            </a:r>
            <a:r>
              <a:rPr lang="en-IN" dirty="0" smtClean="0"/>
              <a:t> ‘</a:t>
            </a:r>
            <a:r>
              <a:rPr lang="en-IN" dirty="0" err="1" smtClean="0"/>
              <a:t>মানুষ</a:t>
            </a:r>
            <a:r>
              <a:rPr lang="en-IN" dirty="0" smtClean="0"/>
              <a:t>’ </a:t>
            </a:r>
            <a:r>
              <a:rPr lang="en-IN" dirty="0" err="1" smtClean="0"/>
              <a:t>শব্দের</a:t>
            </a:r>
            <a:r>
              <a:rPr lang="en-IN" dirty="0" smtClean="0"/>
              <a:t> </a:t>
            </a:r>
            <a:r>
              <a:rPr lang="en-IN" dirty="0" err="1" smtClean="0"/>
              <a:t>অর্থ</a:t>
            </a:r>
            <a:r>
              <a:rPr lang="en-IN" dirty="0" smtClean="0"/>
              <a:t> । ‘</a:t>
            </a:r>
            <a:r>
              <a:rPr lang="en-IN" dirty="0" err="1" smtClean="0"/>
              <a:t>মানুষ</a:t>
            </a:r>
            <a:r>
              <a:rPr lang="en-IN" dirty="0" smtClean="0"/>
              <a:t>’ </a:t>
            </a:r>
            <a:r>
              <a:rPr lang="en-IN" dirty="0" err="1" smtClean="0"/>
              <a:t>এর</a:t>
            </a:r>
            <a:r>
              <a:rPr lang="en-IN" dirty="0" smtClean="0"/>
              <a:t>  </a:t>
            </a:r>
            <a:r>
              <a:rPr lang="en-IN" dirty="0" err="1" smtClean="0"/>
              <a:t>সংজ্ঞা</a:t>
            </a:r>
            <a:r>
              <a:rPr lang="en-IN" dirty="0" smtClean="0"/>
              <a:t> </a:t>
            </a:r>
            <a:r>
              <a:rPr lang="en-IN" dirty="0" err="1" smtClean="0"/>
              <a:t>প্রসঙ্গে</a:t>
            </a:r>
            <a:r>
              <a:rPr lang="en-IN" dirty="0" smtClean="0"/>
              <a:t> ‘</a:t>
            </a:r>
            <a:r>
              <a:rPr lang="en-IN" dirty="0" err="1" smtClean="0"/>
              <a:t>মানুষ</a:t>
            </a:r>
            <a:r>
              <a:rPr lang="en-IN" dirty="0" smtClean="0"/>
              <a:t>’ </a:t>
            </a:r>
            <a:r>
              <a:rPr lang="en-IN" dirty="0" err="1" smtClean="0"/>
              <a:t>নামক</a:t>
            </a:r>
            <a:r>
              <a:rPr lang="en-IN" dirty="0" smtClean="0"/>
              <a:t> </a:t>
            </a:r>
            <a:r>
              <a:rPr lang="en-IN" dirty="0" err="1" smtClean="0"/>
              <a:t>প্রাণীর</a:t>
            </a:r>
            <a:r>
              <a:rPr lang="en-IN" dirty="0" smtClean="0"/>
              <a:t> </a:t>
            </a:r>
            <a:r>
              <a:rPr lang="en-IN" dirty="0" err="1" smtClean="0"/>
              <a:t>লক্ষণ</a:t>
            </a:r>
            <a:r>
              <a:rPr lang="en-IN" dirty="0" smtClean="0"/>
              <a:t> </a:t>
            </a:r>
            <a:r>
              <a:rPr lang="en-IN" dirty="0" err="1" smtClean="0"/>
              <a:t>ধর্মের</a:t>
            </a:r>
            <a:r>
              <a:rPr lang="en-IN" dirty="0" smtClean="0"/>
              <a:t> </a:t>
            </a:r>
            <a:r>
              <a:rPr lang="en-IN" dirty="0" err="1" smtClean="0"/>
              <a:t>উল্লেখ</a:t>
            </a:r>
            <a:r>
              <a:rPr lang="en-IN" dirty="0" smtClean="0"/>
              <a:t> </a:t>
            </a:r>
            <a:r>
              <a:rPr lang="en-IN" dirty="0" err="1" smtClean="0"/>
              <a:t>করতে</a:t>
            </a:r>
            <a:r>
              <a:rPr lang="en-IN" dirty="0" smtClean="0"/>
              <a:t> </a:t>
            </a:r>
            <a:r>
              <a:rPr lang="en-IN" dirty="0" err="1" smtClean="0"/>
              <a:t>হয়</a:t>
            </a:r>
            <a:r>
              <a:rPr lang="en-IN" dirty="0" smtClean="0"/>
              <a:t>। </a:t>
            </a:r>
          </a:p>
          <a:p>
            <a:r>
              <a:rPr lang="en-IN" dirty="0" err="1" smtClean="0"/>
              <a:t>যে</a:t>
            </a:r>
            <a:r>
              <a:rPr lang="en-IN" dirty="0" smtClean="0"/>
              <a:t> </a:t>
            </a:r>
            <a:r>
              <a:rPr lang="en-IN" dirty="0" err="1" smtClean="0"/>
              <a:t>ধর্ম</a:t>
            </a:r>
            <a:r>
              <a:rPr lang="en-IN" dirty="0" smtClean="0"/>
              <a:t> </a:t>
            </a:r>
            <a:r>
              <a:rPr lang="en-IN" dirty="0" err="1" smtClean="0"/>
              <a:t>কোন</a:t>
            </a:r>
            <a:r>
              <a:rPr lang="en-IN" dirty="0" smtClean="0"/>
              <a:t> </a:t>
            </a:r>
            <a:r>
              <a:rPr lang="en-IN" dirty="0" err="1" smtClean="0"/>
              <a:t>বস্তুর</a:t>
            </a:r>
            <a:r>
              <a:rPr lang="en-IN" dirty="0" smtClean="0"/>
              <a:t> </a:t>
            </a:r>
            <a:r>
              <a:rPr lang="en-IN" dirty="0" err="1" smtClean="0"/>
              <a:t>আবশ্যিক</a:t>
            </a:r>
            <a:r>
              <a:rPr lang="en-IN" dirty="0" smtClean="0"/>
              <a:t> </a:t>
            </a:r>
            <a:r>
              <a:rPr lang="en-IN" dirty="0" err="1" smtClean="0"/>
              <a:t>ধর্ম</a:t>
            </a:r>
            <a:r>
              <a:rPr lang="en-IN" dirty="0" smtClean="0"/>
              <a:t> (</a:t>
            </a:r>
            <a:r>
              <a:rPr lang="en-IN" dirty="0" err="1" smtClean="0"/>
              <a:t>অর্থা</a:t>
            </a:r>
            <a:r>
              <a:rPr lang="en-IN" dirty="0" smtClean="0"/>
              <a:t>ৎ </a:t>
            </a:r>
            <a:r>
              <a:rPr lang="en-IN" dirty="0" err="1" smtClean="0"/>
              <a:t>যা</a:t>
            </a:r>
            <a:r>
              <a:rPr lang="en-IN" dirty="0" smtClean="0"/>
              <a:t> </a:t>
            </a:r>
            <a:r>
              <a:rPr lang="en-IN" dirty="0" err="1" smtClean="0"/>
              <a:t>না</a:t>
            </a:r>
            <a:r>
              <a:rPr lang="en-IN" dirty="0" smtClean="0"/>
              <a:t> </a:t>
            </a:r>
            <a:r>
              <a:rPr lang="en-IN" dirty="0" err="1" smtClean="0"/>
              <a:t>হলে</a:t>
            </a:r>
            <a:r>
              <a:rPr lang="en-IN" dirty="0" smtClean="0"/>
              <a:t> </a:t>
            </a:r>
            <a:r>
              <a:rPr lang="en-IN" dirty="0" err="1" smtClean="0"/>
              <a:t>নয়</a:t>
            </a:r>
            <a:r>
              <a:rPr lang="en-IN" dirty="0" smtClean="0"/>
              <a:t>) </a:t>
            </a:r>
            <a:r>
              <a:rPr lang="en-IN" dirty="0" err="1" smtClean="0"/>
              <a:t>সেটাই</a:t>
            </a:r>
            <a:r>
              <a:rPr lang="en-IN" dirty="0" smtClean="0"/>
              <a:t> </a:t>
            </a:r>
            <a:r>
              <a:rPr lang="en-IN" dirty="0" err="1" smtClean="0"/>
              <a:t>তার</a:t>
            </a:r>
            <a:r>
              <a:rPr lang="en-IN" dirty="0" smtClean="0"/>
              <a:t>  </a:t>
            </a:r>
            <a:r>
              <a:rPr lang="en-IN" dirty="0" err="1" smtClean="0"/>
              <a:t>লক্ষণ</a:t>
            </a:r>
            <a:r>
              <a:rPr lang="en-IN" dirty="0" smtClean="0"/>
              <a:t>  </a:t>
            </a:r>
            <a:r>
              <a:rPr lang="en-IN" dirty="0" err="1" smtClean="0"/>
              <a:t>ধর্ম।শব্দের</a:t>
            </a:r>
            <a:r>
              <a:rPr lang="en-IN" dirty="0" smtClean="0"/>
              <a:t>  </a:t>
            </a:r>
            <a:r>
              <a:rPr lang="en-IN" dirty="0" err="1" smtClean="0"/>
              <a:t>সংজ্ঞায়</a:t>
            </a:r>
            <a:r>
              <a:rPr lang="en-IN" dirty="0" smtClean="0"/>
              <a:t> </a:t>
            </a:r>
            <a:r>
              <a:rPr lang="en-IN" dirty="0" err="1" smtClean="0"/>
              <a:t>শব্দ</a:t>
            </a:r>
            <a:r>
              <a:rPr lang="en-IN" dirty="0" smtClean="0"/>
              <a:t> </a:t>
            </a:r>
            <a:r>
              <a:rPr lang="en-IN" dirty="0" err="1" smtClean="0"/>
              <a:t>বোধিত</a:t>
            </a:r>
            <a:r>
              <a:rPr lang="en-IN" dirty="0" smtClean="0"/>
              <a:t> </a:t>
            </a:r>
            <a:r>
              <a:rPr lang="en-IN" dirty="0" err="1" smtClean="0"/>
              <a:t>বস্তুর</a:t>
            </a:r>
            <a:r>
              <a:rPr lang="en-IN" dirty="0" smtClean="0"/>
              <a:t> </a:t>
            </a:r>
            <a:r>
              <a:rPr lang="en-IN" dirty="0" err="1" smtClean="0"/>
              <a:t>লক্ষণের</a:t>
            </a:r>
            <a:r>
              <a:rPr lang="en-IN" dirty="0" smtClean="0"/>
              <a:t> </a:t>
            </a:r>
            <a:r>
              <a:rPr lang="en-IN" dirty="0" err="1" smtClean="0"/>
              <a:t>বা</a:t>
            </a:r>
            <a:r>
              <a:rPr lang="en-IN" dirty="0" smtClean="0"/>
              <a:t> </a:t>
            </a:r>
            <a:r>
              <a:rPr lang="en-IN" dirty="0" err="1" smtClean="0"/>
              <a:t>লক্ষণধর্মের</a:t>
            </a:r>
            <a:r>
              <a:rPr lang="en-IN" dirty="0" smtClean="0"/>
              <a:t> </a:t>
            </a:r>
            <a:r>
              <a:rPr lang="en-IN" dirty="0" err="1" smtClean="0"/>
              <a:t>উল্লেখ</a:t>
            </a:r>
            <a:r>
              <a:rPr lang="en-IN" dirty="0" smtClean="0"/>
              <a:t> </a:t>
            </a:r>
            <a:r>
              <a:rPr lang="en-IN" dirty="0" err="1" smtClean="0"/>
              <a:t>করতে</a:t>
            </a:r>
            <a:r>
              <a:rPr lang="en-IN" dirty="0" smtClean="0"/>
              <a:t> </a:t>
            </a:r>
            <a:r>
              <a:rPr lang="en-IN" dirty="0" err="1" smtClean="0"/>
              <a:t>হয়</a:t>
            </a:r>
            <a:r>
              <a:rPr lang="en-IN" dirty="0" smtClean="0"/>
              <a:t>। </a:t>
            </a:r>
          </a:p>
          <a:p>
            <a:r>
              <a:rPr lang="en-IN" dirty="0" err="1" smtClean="0"/>
              <a:t>স্পষ্টতই</a:t>
            </a:r>
            <a:r>
              <a:rPr lang="en-IN" dirty="0" smtClean="0"/>
              <a:t> </a:t>
            </a:r>
            <a:r>
              <a:rPr lang="en-IN" dirty="0" err="1" smtClean="0"/>
              <a:t>আমরা</a:t>
            </a:r>
            <a:r>
              <a:rPr lang="en-IN" dirty="0" smtClean="0"/>
              <a:t> </a:t>
            </a:r>
            <a:r>
              <a:rPr lang="en-IN" dirty="0" err="1" smtClean="0"/>
              <a:t>শব্দের</a:t>
            </a:r>
            <a:r>
              <a:rPr lang="en-IN" dirty="0" smtClean="0"/>
              <a:t>  </a:t>
            </a:r>
            <a:r>
              <a:rPr lang="en-IN" dirty="0" err="1" smtClean="0"/>
              <a:t>সংজ্ঞা</a:t>
            </a:r>
            <a:r>
              <a:rPr lang="en-IN" dirty="0" smtClean="0"/>
              <a:t>  </a:t>
            </a:r>
            <a:r>
              <a:rPr lang="en-IN" dirty="0" err="1" smtClean="0"/>
              <a:t>দিই</a:t>
            </a:r>
            <a:r>
              <a:rPr lang="en-IN" dirty="0" smtClean="0"/>
              <a:t>  </a:t>
            </a:r>
            <a:r>
              <a:rPr lang="en-IN" dirty="0" err="1" smtClean="0"/>
              <a:t>আর</a:t>
            </a:r>
            <a:r>
              <a:rPr lang="en-IN" dirty="0" smtClean="0"/>
              <a:t> </a:t>
            </a:r>
            <a:r>
              <a:rPr lang="en-IN" dirty="0" err="1" smtClean="0"/>
              <a:t>বস্তুর</a:t>
            </a:r>
            <a:r>
              <a:rPr lang="en-IN" dirty="0" smtClean="0"/>
              <a:t> </a:t>
            </a:r>
            <a:r>
              <a:rPr lang="en-IN" dirty="0" err="1" smtClean="0"/>
              <a:t>লক্ষণ</a:t>
            </a:r>
            <a:r>
              <a:rPr lang="en-IN" dirty="0" smtClean="0"/>
              <a:t> </a:t>
            </a:r>
            <a:r>
              <a:rPr lang="en-IN" dirty="0" err="1" smtClean="0"/>
              <a:t>উল্লেখ</a:t>
            </a:r>
            <a:r>
              <a:rPr lang="en-IN" dirty="0" smtClean="0"/>
              <a:t> </a:t>
            </a:r>
            <a:r>
              <a:rPr lang="en-IN" dirty="0" err="1" smtClean="0"/>
              <a:t>করি</a:t>
            </a:r>
            <a:r>
              <a:rPr lang="en-IN" dirty="0" smtClean="0"/>
              <a:t>। </a:t>
            </a:r>
            <a:r>
              <a:rPr lang="en-IN" dirty="0" err="1" smtClean="0"/>
              <a:t>শব্দের</a:t>
            </a:r>
            <a:r>
              <a:rPr lang="en-IN" dirty="0" smtClean="0"/>
              <a:t> </a:t>
            </a:r>
            <a:r>
              <a:rPr lang="en-IN" dirty="0" err="1" smtClean="0"/>
              <a:t>সংজ্ঞা</a:t>
            </a:r>
            <a:r>
              <a:rPr lang="en-IN" dirty="0" smtClean="0"/>
              <a:t>  </a:t>
            </a:r>
            <a:r>
              <a:rPr lang="en-IN" dirty="0" err="1" smtClean="0"/>
              <a:t>আর</a:t>
            </a:r>
            <a:r>
              <a:rPr lang="en-IN" dirty="0" smtClean="0"/>
              <a:t> </a:t>
            </a:r>
            <a:r>
              <a:rPr lang="en-IN" dirty="0" err="1" smtClean="0"/>
              <a:t>বস্তুর</a:t>
            </a:r>
            <a:r>
              <a:rPr lang="en-IN" dirty="0" smtClean="0"/>
              <a:t> </a:t>
            </a:r>
            <a:r>
              <a:rPr lang="en-IN" dirty="0" err="1" smtClean="0"/>
              <a:t>লক্ষণ</a:t>
            </a:r>
            <a:r>
              <a:rPr lang="en-IN" dirty="0" smtClean="0"/>
              <a:t>  </a:t>
            </a:r>
            <a:r>
              <a:rPr lang="en-IN" dirty="0" err="1" smtClean="0"/>
              <a:t>অচ্ছেদ্য</a:t>
            </a:r>
            <a:r>
              <a:rPr lang="en-IN" dirty="0" smtClean="0"/>
              <a:t> </a:t>
            </a:r>
            <a:r>
              <a:rPr lang="en-IN" dirty="0" err="1" smtClean="0"/>
              <a:t>সম্বন্ধে</a:t>
            </a:r>
            <a:r>
              <a:rPr lang="en-IN" dirty="0" smtClean="0"/>
              <a:t> </a:t>
            </a:r>
            <a:r>
              <a:rPr lang="en-IN" dirty="0" err="1" smtClean="0"/>
              <a:t>যুক্ত।অতএব</a:t>
            </a:r>
            <a:r>
              <a:rPr lang="en-IN" dirty="0" smtClean="0"/>
              <a:t> </a:t>
            </a:r>
            <a:r>
              <a:rPr lang="en-IN" dirty="0" err="1" smtClean="0"/>
              <a:t>সং</a:t>
            </a:r>
            <a:r>
              <a:rPr lang="en-IN" dirty="0" smtClean="0"/>
              <a:t> </a:t>
            </a:r>
            <a:r>
              <a:rPr lang="en-IN" dirty="0" err="1" smtClean="0"/>
              <a:t>জ্ঞা</a:t>
            </a:r>
            <a:r>
              <a:rPr lang="en-IN" dirty="0" smtClean="0"/>
              <a:t> </a:t>
            </a:r>
            <a:r>
              <a:rPr lang="en-IN" dirty="0" err="1" smtClean="0"/>
              <a:t>বাক্য</a:t>
            </a:r>
            <a:r>
              <a:rPr lang="en-IN" dirty="0" smtClean="0"/>
              <a:t> ও </a:t>
            </a:r>
            <a:r>
              <a:rPr lang="en-IN" dirty="0" err="1" smtClean="0"/>
              <a:t>লক্ষণ</a:t>
            </a:r>
            <a:r>
              <a:rPr lang="en-IN" dirty="0" smtClean="0"/>
              <a:t> </a:t>
            </a:r>
            <a:r>
              <a:rPr lang="en-IN" dirty="0" err="1" smtClean="0"/>
              <a:t>বাক্যের</a:t>
            </a:r>
            <a:r>
              <a:rPr lang="en-IN" dirty="0" smtClean="0"/>
              <a:t> </a:t>
            </a:r>
            <a:r>
              <a:rPr lang="en-IN" dirty="0" err="1" smtClean="0"/>
              <a:t>মধ্যে</a:t>
            </a:r>
            <a:r>
              <a:rPr lang="en-IN" dirty="0" smtClean="0"/>
              <a:t> </a:t>
            </a:r>
            <a:r>
              <a:rPr lang="en-IN" dirty="0" err="1" smtClean="0"/>
              <a:t>তেমন</a:t>
            </a:r>
            <a:r>
              <a:rPr lang="en-IN" dirty="0" smtClean="0"/>
              <a:t> </a:t>
            </a:r>
            <a:r>
              <a:rPr lang="en-IN" dirty="0" err="1" smtClean="0"/>
              <a:t>কোন</a:t>
            </a:r>
            <a:r>
              <a:rPr lang="en-IN" dirty="0" smtClean="0"/>
              <a:t> </a:t>
            </a:r>
            <a:r>
              <a:rPr lang="en-IN" dirty="0" err="1" smtClean="0"/>
              <a:t>পার্থক্য</a:t>
            </a:r>
            <a:r>
              <a:rPr lang="en-IN" dirty="0" smtClean="0"/>
              <a:t> </a:t>
            </a:r>
            <a:r>
              <a:rPr lang="en-IN" dirty="0" err="1" smtClean="0"/>
              <a:t>থাকে</a:t>
            </a:r>
            <a:r>
              <a:rPr lang="en-IN" dirty="0" smtClean="0"/>
              <a:t> </a:t>
            </a:r>
            <a:r>
              <a:rPr lang="en-IN" dirty="0" err="1" smtClean="0"/>
              <a:t>না</a:t>
            </a:r>
            <a:r>
              <a:rPr lang="en-IN" dirty="0" smtClean="0"/>
              <a:t>।       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 </a:t>
            </a:r>
            <a:r>
              <a:rPr lang="en-IN" dirty="0" err="1" smtClean="0"/>
              <a:t>সাধারণভাবে</a:t>
            </a:r>
            <a:r>
              <a:rPr lang="en-IN" dirty="0" smtClean="0"/>
              <a:t> </a:t>
            </a:r>
            <a:r>
              <a:rPr lang="en-IN" dirty="0" err="1" smtClean="0"/>
              <a:t>কোন</a:t>
            </a:r>
            <a:r>
              <a:rPr lang="en-IN" dirty="0" smtClean="0"/>
              <a:t> </a:t>
            </a:r>
            <a:r>
              <a:rPr lang="en-IN" dirty="0" err="1" smtClean="0"/>
              <a:t>শব্দের</a:t>
            </a:r>
            <a:r>
              <a:rPr lang="en-IN" dirty="0" smtClean="0"/>
              <a:t> </a:t>
            </a:r>
            <a:r>
              <a:rPr lang="en-IN" dirty="0" err="1" smtClean="0"/>
              <a:t>সংজ্ঞায়</a:t>
            </a:r>
            <a:r>
              <a:rPr lang="en-IN" dirty="0" smtClean="0"/>
              <a:t> </a:t>
            </a:r>
            <a:r>
              <a:rPr lang="en-IN" dirty="0" err="1" smtClean="0"/>
              <a:t>শব্দ</a:t>
            </a:r>
            <a:r>
              <a:rPr lang="en-IN" dirty="0" smtClean="0"/>
              <a:t> </a:t>
            </a:r>
            <a:r>
              <a:rPr lang="en-IN" dirty="0" err="1" smtClean="0"/>
              <a:t>বোধিত</a:t>
            </a:r>
            <a:r>
              <a:rPr lang="en-IN" dirty="0" smtClean="0"/>
              <a:t> </a:t>
            </a:r>
            <a:r>
              <a:rPr lang="en-IN" dirty="0" err="1" smtClean="0"/>
              <a:t>বস্তুর</a:t>
            </a:r>
            <a:r>
              <a:rPr lang="en-IN" dirty="0" smtClean="0"/>
              <a:t> </a:t>
            </a:r>
            <a:r>
              <a:rPr lang="en-IN" dirty="0" err="1" smtClean="0"/>
              <a:t>লক্ষণ</a:t>
            </a:r>
            <a:r>
              <a:rPr lang="en-IN" dirty="0" smtClean="0"/>
              <a:t> </a:t>
            </a:r>
            <a:r>
              <a:rPr lang="en-IN" dirty="0" err="1" smtClean="0"/>
              <a:t>ধর্মের</a:t>
            </a:r>
            <a:r>
              <a:rPr lang="en-IN" dirty="0" smtClean="0"/>
              <a:t> </a:t>
            </a:r>
            <a:r>
              <a:rPr lang="en-IN" dirty="0" err="1" smtClean="0"/>
              <a:t>কথা</a:t>
            </a:r>
            <a:r>
              <a:rPr lang="en-IN" dirty="0" smtClean="0"/>
              <a:t> </a:t>
            </a:r>
            <a:r>
              <a:rPr lang="en-IN" dirty="0" err="1" smtClean="0"/>
              <a:t>বলতে</a:t>
            </a:r>
            <a:r>
              <a:rPr lang="en-IN" dirty="0" smtClean="0"/>
              <a:t> </a:t>
            </a:r>
            <a:r>
              <a:rPr lang="en-IN" dirty="0" err="1" smtClean="0"/>
              <a:t>হয়</a:t>
            </a:r>
            <a:r>
              <a:rPr lang="en-IN" dirty="0" smtClean="0"/>
              <a:t>। </a:t>
            </a:r>
            <a:r>
              <a:rPr lang="en-IN" dirty="0" err="1" smtClean="0"/>
              <a:t>যেমন</a:t>
            </a:r>
            <a:r>
              <a:rPr lang="en-IN" dirty="0" smtClean="0"/>
              <a:t>,  ‘</a:t>
            </a:r>
            <a:r>
              <a:rPr lang="en-IN" dirty="0" err="1" smtClean="0"/>
              <a:t>মানুষ</a:t>
            </a:r>
            <a:r>
              <a:rPr lang="en-IN" dirty="0" smtClean="0"/>
              <a:t>’ </a:t>
            </a:r>
            <a:r>
              <a:rPr lang="en-IN" dirty="0" err="1" smtClean="0"/>
              <a:t>শব্দটির</a:t>
            </a:r>
            <a:r>
              <a:rPr lang="en-IN" dirty="0" smtClean="0"/>
              <a:t> </a:t>
            </a:r>
            <a:r>
              <a:rPr lang="en-IN" dirty="0" err="1" smtClean="0"/>
              <a:t>সংজ্ঞায়</a:t>
            </a:r>
            <a:r>
              <a:rPr lang="en-IN" dirty="0" smtClean="0"/>
              <a:t> </a:t>
            </a:r>
            <a:r>
              <a:rPr lang="en-IN" dirty="0" err="1" smtClean="0"/>
              <a:t>মানুষের</a:t>
            </a:r>
            <a:r>
              <a:rPr lang="en-IN" dirty="0" smtClean="0"/>
              <a:t> </a:t>
            </a:r>
            <a:r>
              <a:rPr lang="en-IN" dirty="0" err="1" smtClean="0"/>
              <a:t>যে</a:t>
            </a:r>
            <a:r>
              <a:rPr lang="en-IN" dirty="0" smtClean="0"/>
              <a:t> </a:t>
            </a:r>
            <a:r>
              <a:rPr lang="en-IN" dirty="0" err="1" smtClean="0"/>
              <a:t>লক্ষণ</a:t>
            </a:r>
            <a:r>
              <a:rPr lang="en-IN" dirty="0" smtClean="0"/>
              <a:t> </a:t>
            </a:r>
            <a:r>
              <a:rPr lang="en-IN" dirty="0" err="1" smtClean="0"/>
              <a:t>ধর্ম</a:t>
            </a:r>
            <a:r>
              <a:rPr lang="en-IN" dirty="0" smtClean="0"/>
              <a:t> ‘</a:t>
            </a:r>
            <a:r>
              <a:rPr lang="en-IN" dirty="0" err="1" smtClean="0"/>
              <a:t>জীববৃত্তি</a:t>
            </a:r>
            <a:r>
              <a:rPr lang="en-IN" dirty="0" smtClean="0"/>
              <a:t>’ ও ‘</a:t>
            </a:r>
            <a:r>
              <a:rPr lang="en-IN" dirty="0" err="1" smtClean="0"/>
              <a:t>বুদ্ধিবৃত্তি</a:t>
            </a:r>
            <a:r>
              <a:rPr lang="en-IN" dirty="0" smtClean="0"/>
              <a:t>’ </a:t>
            </a:r>
            <a:r>
              <a:rPr lang="en-IN" dirty="0" err="1" smtClean="0"/>
              <a:t>তার</a:t>
            </a:r>
            <a:r>
              <a:rPr lang="en-IN" dirty="0" smtClean="0"/>
              <a:t> </a:t>
            </a:r>
            <a:r>
              <a:rPr lang="en-IN" dirty="0" err="1" smtClean="0"/>
              <a:t>উল্লেখ</a:t>
            </a:r>
            <a:r>
              <a:rPr lang="en-IN" dirty="0" smtClean="0"/>
              <a:t> </a:t>
            </a:r>
            <a:r>
              <a:rPr lang="en-IN" dirty="0" err="1" smtClean="0"/>
              <a:t>করে</a:t>
            </a:r>
            <a:r>
              <a:rPr lang="en-IN" dirty="0" smtClean="0"/>
              <a:t> </a:t>
            </a:r>
            <a:r>
              <a:rPr lang="en-IN" dirty="0" err="1" smtClean="0"/>
              <a:t>বলতে</a:t>
            </a:r>
            <a:r>
              <a:rPr lang="en-IN" dirty="0" smtClean="0"/>
              <a:t> </a:t>
            </a:r>
            <a:r>
              <a:rPr lang="en-IN" dirty="0" err="1" smtClean="0"/>
              <a:t>হয়</a:t>
            </a:r>
            <a:r>
              <a:rPr lang="en-IN" dirty="0" smtClean="0"/>
              <a:t>  “</a:t>
            </a:r>
            <a:r>
              <a:rPr lang="en-IN" dirty="0" err="1" smtClean="0"/>
              <a:t>মানুষ</a:t>
            </a:r>
            <a:r>
              <a:rPr lang="en-IN" dirty="0" smtClean="0"/>
              <a:t> </a:t>
            </a:r>
            <a:r>
              <a:rPr lang="en-IN" dirty="0" err="1" smtClean="0"/>
              <a:t>হল</a:t>
            </a:r>
            <a:r>
              <a:rPr lang="en-IN" dirty="0" smtClean="0"/>
              <a:t> </a:t>
            </a:r>
            <a:r>
              <a:rPr lang="en-IN" dirty="0" err="1" smtClean="0"/>
              <a:t>বুদ্ধিবৃত্তিসম্পন্ন</a:t>
            </a:r>
            <a:r>
              <a:rPr lang="en-IN" dirty="0" smtClean="0"/>
              <a:t> </a:t>
            </a:r>
            <a:r>
              <a:rPr lang="en-IN" dirty="0" err="1" smtClean="0"/>
              <a:t>জীব</a:t>
            </a:r>
            <a:r>
              <a:rPr lang="en-IN" dirty="0" smtClean="0"/>
              <a:t>।” </a:t>
            </a:r>
            <a:r>
              <a:rPr lang="en-IN" dirty="0" err="1" smtClean="0"/>
              <a:t>আবার</a:t>
            </a:r>
            <a:r>
              <a:rPr lang="en-IN" dirty="0" smtClean="0"/>
              <a:t>  “</a:t>
            </a:r>
            <a:r>
              <a:rPr lang="en-IN" dirty="0" err="1" smtClean="0"/>
              <a:t>ত্রিভুজ</a:t>
            </a:r>
            <a:r>
              <a:rPr lang="en-IN" dirty="0" smtClean="0"/>
              <a:t> </a:t>
            </a:r>
            <a:r>
              <a:rPr lang="en-IN" dirty="0" err="1" smtClean="0"/>
              <a:t>হল</a:t>
            </a:r>
            <a:r>
              <a:rPr lang="en-IN" dirty="0" smtClean="0"/>
              <a:t> </a:t>
            </a:r>
            <a:r>
              <a:rPr lang="en-IN" dirty="0" err="1" smtClean="0"/>
              <a:t>তিনটি</a:t>
            </a:r>
            <a:r>
              <a:rPr lang="en-IN" dirty="0" smtClean="0"/>
              <a:t> </a:t>
            </a:r>
            <a:r>
              <a:rPr lang="en-IN" dirty="0" err="1" smtClean="0"/>
              <a:t>বাহুবেষ্টিত</a:t>
            </a:r>
            <a:r>
              <a:rPr lang="en-IN" dirty="0" smtClean="0"/>
              <a:t> </a:t>
            </a:r>
            <a:r>
              <a:rPr lang="en-IN" dirty="0" err="1" smtClean="0"/>
              <a:t>সমতল</a:t>
            </a:r>
            <a:r>
              <a:rPr lang="en-IN" dirty="0" smtClean="0"/>
              <a:t> </a:t>
            </a:r>
            <a:r>
              <a:rPr lang="en-IN" dirty="0" err="1" smtClean="0"/>
              <a:t>ক্ষেত্র</a:t>
            </a:r>
            <a:r>
              <a:rPr lang="en-IN" dirty="0" smtClean="0"/>
              <a:t>।”</a:t>
            </a:r>
          </a:p>
          <a:p>
            <a:r>
              <a:rPr lang="en-IN" dirty="0" err="1" smtClean="0"/>
              <a:t>সংজ্ঞা</a:t>
            </a:r>
            <a:r>
              <a:rPr lang="en-IN" dirty="0" smtClean="0"/>
              <a:t> </a:t>
            </a:r>
            <a:r>
              <a:rPr lang="en-IN" dirty="0" err="1" smtClean="0"/>
              <a:t>দেবার</a:t>
            </a:r>
            <a:r>
              <a:rPr lang="en-IN" dirty="0" smtClean="0"/>
              <a:t> </a:t>
            </a:r>
            <a:r>
              <a:rPr lang="en-IN" dirty="0" err="1" smtClean="0"/>
              <a:t>পদ্ধতি</a:t>
            </a:r>
            <a:r>
              <a:rPr lang="en-IN" dirty="0" smtClean="0"/>
              <a:t> </a:t>
            </a:r>
            <a:r>
              <a:rPr lang="en-IN" dirty="0" err="1" smtClean="0"/>
              <a:t>হল</a:t>
            </a:r>
            <a:r>
              <a:rPr lang="en-IN" dirty="0" smtClean="0"/>
              <a:t> –</a:t>
            </a:r>
            <a:r>
              <a:rPr lang="en-IN" dirty="0" err="1" smtClean="0"/>
              <a:t>নিকটতম</a:t>
            </a:r>
            <a:r>
              <a:rPr lang="en-IN" dirty="0" smtClean="0"/>
              <a:t> </a:t>
            </a:r>
            <a:r>
              <a:rPr lang="en-IN" dirty="0" err="1" smtClean="0"/>
              <a:t>জাতি</a:t>
            </a:r>
            <a:r>
              <a:rPr lang="en-IN" dirty="0" smtClean="0"/>
              <a:t> ও </a:t>
            </a:r>
            <a:r>
              <a:rPr lang="en-IN" dirty="0" err="1" smtClean="0"/>
              <a:t>বিভেদক</a:t>
            </a:r>
            <a:r>
              <a:rPr lang="en-IN" dirty="0" smtClean="0"/>
              <a:t> </a:t>
            </a:r>
            <a:r>
              <a:rPr lang="en-IN" dirty="0" err="1" smtClean="0"/>
              <a:t>বৈশিষ্ট্যের</a:t>
            </a:r>
            <a:r>
              <a:rPr lang="en-IN" dirty="0" smtClean="0"/>
              <a:t> </a:t>
            </a:r>
            <a:r>
              <a:rPr lang="en-IN" dirty="0" err="1" smtClean="0"/>
              <a:t>উল্লেখ</a:t>
            </a:r>
            <a:r>
              <a:rPr lang="en-IN" dirty="0" smtClean="0"/>
              <a:t> </a:t>
            </a:r>
            <a:r>
              <a:rPr lang="en-IN" dirty="0" err="1" smtClean="0"/>
              <a:t>করা</a:t>
            </a:r>
            <a:r>
              <a:rPr lang="en-IN" dirty="0" smtClean="0"/>
              <a:t>।  “</a:t>
            </a:r>
            <a:r>
              <a:rPr lang="en-IN" dirty="0" err="1" smtClean="0"/>
              <a:t>মানুষ</a:t>
            </a:r>
            <a:r>
              <a:rPr lang="en-IN" dirty="0" smtClean="0"/>
              <a:t> </a:t>
            </a:r>
            <a:r>
              <a:rPr lang="en-IN" dirty="0" err="1" smtClean="0"/>
              <a:t>হল</a:t>
            </a:r>
            <a:r>
              <a:rPr lang="en-IN" dirty="0" smtClean="0"/>
              <a:t> </a:t>
            </a:r>
            <a:r>
              <a:rPr lang="en-IN" dirty="0" err="1" smtClean="0"/>
              <a:t>বুদ্ধিবৃত্তিসম্পন্ন</a:t>
            </a:r>
            <a:r>
              <a:rPr lang="en-IN" dirty="0" smtClean="0"/>
              <a:t> </a:t>
            </a:r>
            <a:r>
              <a:rPr lang="en-IN" dirty="0" err="1" smtClean="0"/>
              <a:t>জীব</a:t>
            </a:r>
            <a:r>
              <a:rPr lang="en-IN" dirty="0" smtClean="0"/>
              <a:t>”  - </a:t>
            </a:r>
            <a:r>
              <a:rPr lang="en-IN" dirty="0" err="1" smtClean="0"/>
              <a:t>এটি</a:t>
            </a:r>
            <a:r>
              <a:rPr lang="en-IN" dirty="0" smtClean="0"/>
              <a:t> </a:t>
            </a:r>
            <a:r>
              <a:rPr lang="en-IN" dirty="0" err="1" smtClean="0"/>
              <a:t>হল</a:t>
            </a:r>
            <a:r>
              <a:rPr lang="en-IN" dirty="0" smtClean="0"/>
              <a:t> </a:t>
            </a:r>
            <a:r>
              <a:rPr lang="en-IN" dirty="0" err="1" smtClean="0"/>
              <a:t>শাব্দিক</a:t>
            </a:r>
            <a:r>
              <a:rPr lang="en-IN" dirty="0" smtClean="0"/>
              <a:t>  </a:t>
            </a:r>
            <a:r>
              <a:rPr lang="en-IN" dirty="0" err="1" smtClean="0"/>
              <a:t>সংজ্ঞা</a:t>
            </a:r>
            <a:r>
              <a:rPr lang="en-IN" dirty="0" smtClean="0"/>
              <a:t> । </a:t>
            </a:r>
            <a:r>
              <a:rPr lang="en-IN" dirty="0" err="1" smtClean="0"/>
              <a:t>এটা</a:t>
            </a:r>
            <a:r>
              <a:rPr lang="en-IN" dirty="0" smtClean="0"/>
              <a:t>  </a:t>
            </a:r>
            <a:r>
              <a:rPr lang="en-IN" dirty="0" err="1" smtClean="0"/>
              <a:t>শব্দের</a:t>
            </a:r>
            <a:r>
              <a:rPr lang="en-IN" dirty="0" smtClean="0"/>
              <a:t> </a:t>
            </a:r>
            <a:r>
              <a:rPr lang="en-IN" dirty="0" err="1" smtClean="0"/>
              <a:t>সংকীর্ণ</a:t>
            </a:r>
            <a:r>
              <a:rPr lang="en-IN" dirty="0" smtClean="0"/>
              <a:t> </a:t>
            </a:r>
            <a:r>
              <a:rPr lang="en-IN" dirty="0" err="1" smtClean="0"/>
              <a:t>অর্থ</a:t>
            </a:r>
            <a:r>
              <a:rPr lang="en-IN" dirty="0" smtClean="0"/>
              <a:t> ,</a:t>
            </a:r>
            <a:r>
              <a:rPr lang="en-IN" dirty="0" err="1" smtClean="0"/>
              <a:t>আর</a:t>
            </a:r>
            <a:r>
              <a:rPr lang="en-IN" dirty="0" smtClean="0"/>
              <a:t> </a:t>
            </a:r>
            <a:r>
              <a:rPr lang="en-IN" dirty="0" err="1" smtClean="0"/>
              <a:t>ব্যাপক</a:t>
            </a:r>
            <a:r>
              <a:rPr lang="en-IN" dirty="0" smtClean="0"/>
              <a:t> </a:t>
            </a:r>
            <a:r>
              <a:rPr lang="en-IN" dirty="0" err="1" smtClean="0"/>
              <a:t>অর্থে</a:t>
            </a:r>
            <a:r>
              <a:rPr lang="en-IN" dirty="0" smtClean="0"/>
              <a:t> </a:t>
            </a:r>
            <a:r>
              <a:rPr lang="en-IN" dirty="0" err="1" smtClean="0"/>
              <a:t>শাব্দিক</a:t>
            </a:r>
            <a:r>
              <a:rPr lang="en-IN" dirty="0" smtClean="0"/>
              <a:t>  </a:t>
            </a:r>
            <a:r>
              <a:rPr lang="en-IN" dirty="0" err="1" smtClean="0"/>
              <a:t>সংজ্ঞার</a:t>
            </a:r>
            <a:r>
              <a:rPr lang="en-IN" dirty="0" smtClean="0"/>
              <a:t> </a:t>
            </a:r>
            <a:r>
              <a:rPr lang="en-IN" dirty="0" err="1" smtClean="0"/>
              <a:t>সঙ্গে</a:t>
            </a:r>
            <a:r>
              <a:rPr lang="en-IN" dirty="0" smtClean="0"/>
              <a:t> </a:t>
            </a:r>
            <a:r>
              <a:rPr lang="en-IN" dirty="0" err="1" smtClean="0"/>
              <a:t>ঔদাহরণিক</a:t>
            </a:r>
            <a:r>
              <a:rPr lang="en-IN" dirty="0" smtClean="0"/>
              <a:t> </a:t>
            </a:r>
            <a:r>
              <a:rPr lang="en-IN" dirty="0" err="1" smtClean="0"/>
              <a:t>এবং</a:t>
            </a:r>
            <a:r>
              <a:rPr lang="en-IN" dirty="0" smtClean="0"/>
              <a:t> </a:t>
            </a:r>
            <a:r>
              <a:rPr lang="en-IN" dirty="0" err="1" smtClean="0"/>
              <a:t>প্রদর্শক</a:t>
            </a:r>
            <a:r>
              <a:rPr lang="en-IN" dirty="0" smtClean="0"/>
              <a:t> </a:t>
            </a:r>
            <a:r>
              <a:rPr lang="en-IN" dirty="0" err="1" smtClean="0"/>
              <a:t>সংজ্ঞাকেও</a:t>
            </a:r>
            <a:r>
              <a:rPr lang="en-IN" dirty="0" smtClean="0"/>
              <a:t> </a:t>
            </a:r>
            <a:r>
              <a:rPr lang="en-IN" dirty="0" err="1" smtClean="0"/>
              <a:t>বুঝতে</a:t>
            </a:r>
            <a:r>
              <a:rPr lang="en-IN" dirty="0" smtClean="0"/>
              <a:t> </a:t>
            </a:r>
            <a:r>
              <a:rPr lang="en-IN" dirty="0" err="1" smtClean="0"/>
              <a:t>হবে</a:t>
            </a:r>
            <a:r>
              <a:rPr lang="en-IN" smtClean="0"/>
              <a:t>।   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196</TotalTime>
  <Words>616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An Introduction to analytical Philosophy (John Hospers) </vt:lpstr>
      <vt:lpstr>অর্থের অর্থ</vt:lpstr>
      <vt:lpstr>অর্থের অর্থ</vt:lpstr>
      <vt:lpstr>Word(শব্দ)</vt:lpstr>
      <vt:lpstr>শব্দের সঙ্গে বস্তুর সম্পর্ক  </vt:lpstr>
      <vt:lpstr>Definition (সংজ্ঞা)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analytical Philosophy (John Hospers)</dc:title>
  <dc:creator>win  pro</dc:creator>
  <cp:lastModifiedBy>pholo</cp:lastModifiedBy>
  <cp:revision>41</cp:revision>
  <dcterms:created xsi:type="dcterms:W3CDTF">2022-10-18T16:53:22Z</dcterms:created>
  <dcterms:modified xsi:type="dcterms:W3CDTF">2022-12-17T07:39:26Z</dcterms:modified>
</cp:coreProperties>
</file>